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6"/>
  </p:notesMasterIdLst>
  <p:handoutMasterIdLst>
    <p:handoutMasterId r:id="rId17"/>
  </p:handoutMasterIdLst>
  <p:sldIdLst>
    <p:sldId id="604" r:id="rId7"/>
    <p:sldId id="605" r:id="rId8"/>
    <p:sldId id="612" r:id="rId9"/>
    <p:sldId id="613" r:id="rId10"/>
    <p:sldId id="614" r:id="rId11"/>
    <p:sldId id="615" r:id="rId12"/>
    <p:sldId id="616" r:id="rId13"/>
    <p:sldId id="611" r:id="rId14"/>
    <p:sldId id="256"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10" autoAdjust="0"/>
    <p:restoredTop sz="86457"/>
  </p:normalViewPr>
  <p:slideViewPr>
    <p:cSldViewPr snapToGrid="0" showGuides="1">
      <p:cViewPr varScale="1">
        <p:scale>
          <a:sx n="119" d="100"/>
          <a:sy n="119" d="100"/>
        </p:scale>
        <p:origin x="2160" y="184"/>
      </p:cViewPr>
      <p:guideLst>
        <p:guide orient="horz" pos="1620"/>
        <p:guide pos="2880"/>
        <p:guide pos="5472"/>
        <p:guide pos="288"/>
        <p:guide orient="horz" pos="270"/>
        <p:guide orient="horz" pos="2988"/>
      </p:guideLst>
    </p:cSldViewPr>
  </p:slideViewPr>
  <p:outlineViewPr>
    <p:cViewPr>
      <p:scale>
        <a:sx n="33" d="100"/>
        <a:sy n="33" d="100"/>
      </p:scale>
      <p:origin x="0" y="0"/>
    </p:cViewPr>
  </p:outlineViewPr>
  <p:notesTextViewPr>
    <p:cViewPr>
      <p:scale>
        <a:sx n="1" d="1"/>
        <a:sy n="1" d="1"/>
      </p:scale>
      <p:origin x="0" y="-52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e Pascale" userId="33a09a6f-b2d1-47a5-b3b3-352468c288fc" providerId="ADAL" clId="{5EA2A17C-A1A9-D248-A891-CD1C01177ACF}"/>
    <pc:docChg chg="undo custSel modSld">
      <pc:chgData name="Chance Pascale" userId="33a09a6f-b2d1-47a5-b3b3-352468c288fc" providerId="ADAL" clId="{5EA2A17C-A1A9-D248-A891-CD1C01177ACF}" dt="2021-02-20T22:05:20.576" v="72" actId="20577"/>
      <pc:docMkLst>
        <pc:docMk/>
      </pc:docMkLst>
      <pc:sldChg chg="modNotesTx">
        <pc:chgData name="Chance Pascale" userId="33a09a6f-b2d1-47a5-b3b3-352468c288fc" providerId="ADAL" clId="{5EA2A17C-A1A9-D248-A891-CD1C01177ACF}" dt="2021-02-20T21:30:52.824" v="1" actId="20577"/>
        <pc:sldMkLst>
          <pc:docMk/>
          <pc:sldMk cId="2405996733" sldId="605"/>
        </pc:sldMkLst>
      </pc:sldChg>
      <pc:sldChg chg="modNotesTx">
        <pc:chgData name="Chance Pascale" userId="33a09a6f-b2d1-47a5-b3b3-352468c288fc" providerId="ADAL" clId="{5EA2A17C-A1A9-D248-A891-CD1C01177ACF}" dt="2021-02-20T21:38:15.158" v="16" actId="20577"/>
        <pc:sldMkLst>
          <pc:docMk/>
          <pc:sldMk cId="559920975" sldId="612"/>
        </pc:sldMkLst>
      </pc:sldChg>
      <pc:sldChg chg="modNotesTx">
        <pc:chgData name="Chance Pascale" userId="33a09a6f-b2d1-47a5-b3b3-352468c288fc" providerId="ADAL" clId="{5EA2A17C-A1A9-D248-A891-CD1C01177ACF}" dt="2021-02-20T21:46:11.597" v="30" actId="20577"/>
        <pc:sldMkLst>
          <pc:docMk/>
          <pc:sldMk cId="3912668872" sldId="613"/>
        </pc:sldMkLst>
      </pc:sldChg>
      <pc:sldChg chg="modNotesTx">
        <pc:chgData name="Chance Pascale" userId="33a09a6f-b2d1-47a5-b3b3-352468c288fc" providerId="ADAL" clId="{5EA2A17C-A1A9-D248-A891-CD1C01177ACF}" dt="2021-02-20T21:51:56.815" v="36" actId="20577"/>
        <pc:sldMkLst>
          <pc:docMk/>
          <pc:sldMk cId="22149594" sldId="614"/>
        </pc:sldMkLst>
      </pc:sldChg>
      <pc:sldChg chg="modNotesTx">
        <pc:chgData name="Chance Pascale" userId="33a09a6f-b2d1-47a5-b3b3-352468c288fc" providerId="ADAL" clId="{5EA2A17C-A1A9-D248-A891-CD1C01177ACF}" dt="2021-02-20T21:57:08.125" v="51" actId="20577"/>
        <pc:sldMkLst>
          <pc:docMk/>
          <pc:sldMk cId="728513515" sldId="615"/>
        </pc:sldMkLst>
      </pc:sldChg>
      <pc:sldChg chg="modNotesTx">
        <pc:chgData name="Chance Pascale" userId="33a09a6f-b2d1-47a5-b3b3-352468c288fc" providerId="ADAL" clId="{5EA2A17C-A1A9-D248-A891-CD1C01177ACF}" dt="2021-02-20T22:05:20.576" v="72" actId="20577"/>
        <pc:sldMkLst>
          <pc:docMk/>
          <pc:sldMk cId="176854480" sldId="61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2FF8DC-3AF9-1A40-B933-25A1860683C3}" type="doc">
      <dgm:prSet loTypeId="urn:microsoft.com/office/officeart/2005/8/layout/chevron1" loCatId="" qsTypeId="urn:microsoft.com/office/officeart/2005/8/quickstyle/simple1" qsCatId="simple" csTypeId="urn:microsoft.com/office/officeart/2005/8/colors/accent1_2" csCatId="accent1" phldr="1"/>
      <dgm:spPr/>
    </dgm:pt>
    <dgm:pt modelId="{CFD935C4-A4D2-BF45-BBE7-A5D5067C331E}">
      <dgm:prSet phldrT="[Text]"/>
      <dgm:spPr/>
      <dgm:t>
        <a:bodyPr/>
        <a:lstStyle/>
        <a:p>
          <a:endParaRPr lang="en-US" dirty="0"/>
        </a:p>
      </dgm:t>
    </dgm:pt>
    <dgm:pt modelId="{78DC6CEF-82DA-EF41-820A-51C4AE812615}" type="parTrans" cxnId="{2CE2B915-EE23-564E-BD86-58A82630CCF4}">
      <dgm:prSet/>
      <dgm:spPr/>
      <dgm:t>
        <a:bodyPr/>
        <a:lstStyle/>
        <a:p>
          <a:endParaRPr lang="en-US"/>
        </a:p>
      </dgm:t>
    </dgm:pt>
    <dgm:pt modelId="{88F3E44C-AC9B-334E-A139-495C076B4094}" type="sibTrans" cxnId="{2CE2B915-EE23-564E-BD86-58A82630CCF4}">
      <dgm:prSet/>
      <dgm:spPr/>
      <dgm:t>
        <a:bodyPr/>
        <a:lstStyle/>
        <a:p>
          <a:endParaRPr lang="en-US"/>
        </a:p>
      </dgm:t>
    </dgm:pt>
    <dgm:pt modelId="{B319AFB1-E875-384B-9650-147A66D919AF}">
      <dgm:prSet phldrT="[Text]"/>
      <dgm:spPr/>
      <dgm:t>
        <a:bodyPr/>
        <a:lstStyle/>
        <a:p>
          <a:r>
            <a:rPr lang="en-US" dirty="0"/>
            <a:t> </a:t>
          </a:r>
        </a:p>
      </dgm:t>
    </dgm:pt>
    <dgm:pt modelId="{A3FF1FEA-861B-884B-827B-86A253577369}" type="parTrans" cxnId="{EEB0C542-712E-1147-8877-9FE7F5572E52}">
      <dgm:prSet/>
      <dgm:spPr/>
      <dgm:t>
        <a:bodyPr/>
        <a:lstStyle/>
        <a:p>
          <a:endParaRPr lang="en-US"/>
        </a:p>
      </dgm:t>
    </dgm:pt>
    <dgm:pt modelId="{B972105E-949C-594A-9599-A832A029AA3B}" type="sibTrans" cxnId="{EEB0C542-712E-1147-8877-9FE7F5572E52}">
      <dgm:prSet/>
      <dgm:spPr/>
      <dgm:t>
        <a:bodyPr/>
        <a:lstStyle/>
        <a:p>
          <a:endParaRPr lang="en-US"/>
        </a:p>
      </dgm:t>
    </dgm:pt>
    <dgm:pt modelId="{A3D20538-2D7F-6B4C-9F20-EA11213F61E5}">
      <dgm:prSet phldrT="[Text]"/>
      <dgm:spPr/>
      <dgm:t>
        <a:bodyPr/>
        <a:lstStyle/>
        <a:p>
          <a:endParaRPr lang="en-US" dirty="0"/>
        </a:p>
      </dgm:t>
    </dgm:pt>
    <dgm:pt modelId="{9491B0B5-81E6-5F43-A8EC-819972B75705}" type="parTrans" cxnId="{54CF6C42-4EAF-9941-8993-818A4F3CCB68}">
      <dgm:prSet/>
      <dgm:spPr/>
      <dgm:t>
        <a:bodyPr/>
        <a:lstStyle/>
        <a:p>
          <a:endParaRPr lang="en-US"/>
        </a:p>
      </dgm:t>
    </dgm:pt>
    <dgm:pt modelId="{CAF164FC-D1A5-F043-8DF0-09B42A806C93}" type="sibTrans" cxnId="{54CF6C42-4EAF-9941-8993-818A4F3CCB68}">
      <dgm:prSet/>
      <dgm:spPr/>
      <dgm:t>
        <a:bodyPr/>
        <a:lstStyle/>
        <a:p>
          <a:endParaRPr lang="en-US"/>
        </a:p>
      </dgm:t>
    </dgm:pt>
    <dgm:pt modelId="{1C59DEED-A2AB-314E-80D4-7B73D9D83450}" type="pres">
      <dgm:prSet presAssocID="{372FF8DC-3AF9-1A40-B933-25A1860683C3}" presName="Name0" presStyleCnt="0">
        <dgm:presLayoutVars>
          <dgm:dir/>
          <dgm:animLvl val="lvl"/>
          <dgm:resizeHandles val="exact"/>
        </dgm:presLayoutVars>
      </dgm:prSet>
      <dgm:spPr/>
    </dgm:pt>
    <dgm:pt modelId="{28E32065-498F-9D41-A3EA-4613C92F202A}" type="pres">
      <dgm:prSet presAssocID="{CFD935C4-A4D2-BF45-BBE7-A5D5067C331E}" presName="parTxOnly" presStyleLbl="node1" presStyleIdx="0" presStyleCnt="3">
        <dgm:presLayoutVars>
          <dgm:chMax val="0"/>
          <dgm:chPref val="0"/>
          <dgm:bulletEnabled val="1"/>
        </dgm:presLayoutVars>
      </dgm:prSet>
      <dgm:spPr/>
    </dgm:pt>
    <dgm:pt modelId="{DAC0A0F5-D211-F944-A65E-0CB8FCE03EA2}" type="pres">
      <dgm:prSet presAssocID="{88F3E44C-AC9B-334E-A139-495C076B4094}" presName="parTxOnlySpace" presStyleCnt="0"/>
      <dgm:spPr/>
    </dgm:pt>
    <dgm:pt modelId="{42D84EAA-EDB7-3C45-AAF1-E80A11DCA001}" type="pres">
      <dgm:prSet presAssocID="{B319AFB1-E875-384B-9650-147A66D919AF}" presName="parTxOnly" presStyleLbl="node1" presStyleIdx="1" presStyleCnt="3">
        <dgm:presLayoutVars>
          <dgm:chMax val="0"/>
          <dgm:chPref val="0"/>
          <dgm:bulletEnabled val="1"/>
        </dgm:presLayoutVars>
      </dgm:prSet>
      <dgm:spPr/>
    </dgm:pt>
    <dgm:pt modelId="{8E206EB1-8472-0C41-A001-F279F5573783}" type="pres">
      <dgm:prSet presAssocID="{B972105E-949C-594A-9599-A832A029AA3B}" presName="parTxOnlySpace" presStyleCnt="0"/>
      <dgm:spPr/>
    </dgm:pt>
    <dgm:pt modelId="{1BFB6029-F800-234A-B6E3-A214D32C8E83}" type="pres">
      <dgm:prSet presAssocID="{A3D20538-2D7F-6B4C-9F20-EA11213F61E5}" presName="parTxOnly" presStyleLbl="node1" presStyleIdx="2" presStyleCnt="3">
        <dgm:presLayoutVars>
          <dgm:chMax val="0"/>
          <dgm:chPref val="0"/>
          <dgm:bulletEnabled val="1"/>
        </dgm:presLayoutVars>
      </dgm:prSet>
      <dgm:spPr/>
    </dgm:pt>
  </dgm:ptLst>
  <dgm:cxnLst>
    <dgm:cxn modelId="{2CE2B915-EE23-564E-BD86-58A82630CCF4}" srcId="{372FF8DC-3AF9-1A40-B933-25A1860683C3}" destId="{CFD935C4-A4D2-BF45-BBE7-A5D5067C331E}" srcOrd="0" destOrd="0" parTransId="{78DC6CEF-82DA-EF41-820A-51C4AE812615}" sibTransId="{88F3E44C-AC9B-334E-A139-495C076B4094}"/>
    <dgm:cxn modelId="{9B6DC325-66A8-3C48-98F8-E74FDB5E4DB5}" type="presOf" srcId="{B319AFB1-E875-384B-9650-147A66D919AF}" destId="{42D84EAA-EDB7-3C45-AAF1-E80A11DCA001}" srcOrd="0" destOrd="0" presId="urn:microsoft.com/office/officeart/2005/8/layout/chevron1"/>
    <dgm:cxn modelId="{54CF6C42-4EAF-9941-8993-818A4F3CCB68}" srcId="{372FF8DC-3AF9-1A40-B933-25A1860683C3}" destId="{A3D20538-2D7F-6B4C-9F20-EA11213F61E5}" srcOrd="2" destOrd="0" parTransId="{9491B0B5-81E6-5F43-A8EC-819972B75705}" sibTransId="{CAF164FC-D1A5-F043-8DF0-09B42A806C93}"/>
    <dgm:cxn modelId="{EEB0C542-712E-1147-8877-9FE7F5572E52}" srcId="{372FF8DC-3AF9-1A40-B933-25A1860683C3}" destId="{B319AFB1-E875-384B-9650-147A66D919AF}" srcOrd="1" destOrd="0" parTransId="{A3FF1FEA-861B-884B-827B-86A253577369}" sibTransId="{B972105E-949C-594A-9599-A832A029AA3B}"/>
    <dgm:cxn modelId="{761CF183-B64F-F140-BECD-0844E579B550}" type="presOf" srcId="{372FF8DC-3AF9-1A40-B933-25A1860683C3}" destId="{1C59DEED-A2AB-314E-80D4-7B73D9D83450}" srcOrd="0" destOrd="0" presId="urn:microsoft.com/office/officeart/2005/8/layout/chevron1"/>
    <dgm:cxn modelId="{FB4DCD87-0258-6F43-97E0-EE6E5F2A5483}" type="presOf" srcId="{A3D20538-2D7F-6B4C-9F20-EA11213F61E5}" destId="{1BFB6029-F800-234A-B6E3-A214D32C8E83}" srcOrd="0" destOrd="0" presId="urn:microsoft.com/office/officeart/2005/8/layout/chevron1"/>
    <dgm:cxn modelId="{8F8AB8DF-EC80-2744-8FF1-47E484F93801}" type="presOf" srcId="{CFD935C4-A4D2-BF45-BBE7-A5D5067C331E}" destId="{28E32065-498F-9D41-A3EA-4613C92F202A}" srcOrd="0" destOrd="0" presId="urn:microsoft.com/office/officeart/2005/8/layout/chevron1"/>
    <dgm:cxn modelId="{D3C61A20-C702-D243-9787-ABFA560C59F2}" type="presParOf" srcId="{1C59DEED-A2AB-314E-80D4-7B73D9D83450}" destId="{28E32065-498F-9D41-A3EA-4613C92F202A}" srcOrd="0" destOrd="0" presId="urn:microsoft.com/office/officeart/2005/8/layout/chevron1"/>
    <dgm:cxn modelId="{FAB15C16-7790-3847-9D39-6E0818DA50B6}" type="presParOf" srcId="{1C59DEED-A2AB-314E-80D4-7B73D9D83450}" destId="{DAC0A0F5-D211-F944-A65E-0CB8FCE03EA2}" srcOrd="1" destOrd="0" presId="urn:microsoft.com/office/officeart/2005/8/layout/chevron1"/>
    <dgm:cxn modelId="{FC816C20-121D-DF40-ACDC-16D2EDC29CB1}" type="presParOf" srcId="{1C59DEED-A2AB-314E-80D4-7B73D9D83450}" destId="{42D84EAA-EDB7-3C45-AAF1-E80A11DCA001}" srcOrd="2" destOrd="0" presId="urn:microsoft.com/office/officeart/2005/8/layout/chevron1"/>
    <dgm:cxn modelId="{987079D6-0A38-CA44-BCF0-E7AC083F6D5E}" type="presParOf" srcId="{1C59DEED-A2AB-314E-80D4-7B73D9D83450}" destId="{8E206EB1-8472-0C41-A001-F279F5573783}" srcOrd="3" destOrd="0" presId="urn:microsoft.com/office/officeart/2005/8/layout/chevron1"/>
    <dgm:cxn modelId="{D206D0BB-5F0E-704E-AEF7-3B715E0E8A41}" type="presParOf" srcId="{1C59DEED-A2AB-314E-80D4-7B73D9D83450}" destId="{1BFB6029-F800-234A-B6E3-A214D32C8E8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32065-498F-9D41-A3EA-4613C92F202A}">
      <dsp:nvSpPr>
        <dsp:cNvPr id="0" name=""/>
        <dsp:cNvSpPr/>
      </dsp:nvSpPr>
      <dsp:spPr>
        <a:xfrm>
          <a:off x="1205" y="301850"/>
          <a:ext cx="1468710" cy="58748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018" tIns="46673" rIns="46673" bIns="46673"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294947" y="301850"/>
        <a:ext cx="881226" cy="587484"/>
      </dsp:txXfrm>
    </dsp:sp>
    <dsp:sp modelId="{42D84EAA-EDB7-3C45-AAF1-E80A11DCA001}">
      <dsp:nvSpPr>
        <dsp:cNvPr id="0" name=""/>
        <dsp:cNvSpPr/>
      </dsp:nvSpPr>
      <dsp:spPr>
        <a:xfrm>
          <a:off x="1323044" y="301850"/>
          <a:ext cx="1468710" cy="58748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018" tIns="46673" rIns="46673" bIns="46673" numCol="1" spcCol="1270" anchor="ctr" anchorCtr="0">
          <a:noAutofit/>
        </a:bodyPr>
        <a:lstStyle/>
        <a:p>
          <a:pPr marL="0" lvl="0" indent="0" algn="ctr" defTabSz="1555750">
            <a:lnSpc>
              <a:spcPct val="90000"/>
            </a:lnSpc>
            <a:spcBef>
              <a:spcPct val="0"/>
            </a:spcBef>
            <a:spcAft>
              <a:spcPct val="35000"/>
            </a:spcAft>
            <a:buNone/>
          </a:pPr>
          <a:r>
            <a:rPr lang="en-US" sz="3500" kern="1200" dirty="0"/>
            <a:t> </a:t>
          </a:r>
        </a:p>
      </dsp:txBody>
      <dsp:txXfrm>
        <a:off x="1616786" y="301850"/>
        <a:ext cx="881226" cy="587484"/>
      </dsp:txXfrm>
    </dsp:sp>
    <dsp:sp modelId="{1BFB6029-F800-234A-B6E3-A214D32C8E83}">
      <dsp:nvSpPr>
        <dsp:cNvPr id="0" name=""/>
        <dsp:cNvSpPr/>
      </dsp:nvSpPr>
      <dsp:spPr>
        <a:xfrm>
          <a:off x="2644884" y="301850"/>
          <a:ext cx="1468710" cy="58748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018" tIns="46673" rIns="46673" bIns="46673"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2938626" y="301850"/>
        <a:ext cx="881226" cy="58748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2/20/21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Hello and welcome to this video that will discuss patterns that you will use in parallel programming</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22543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Many of the solutions to parallel programming challenges fit into these 5 patterns: Divide and Conquer, Map-Reduce, the repository, pipelines or workflows and recursion.</a:t>
            </a:r>
          </a:p>
          <a:p>
            <a:r>
              <a:rPr lang="en-US" sz="900" kern="1200" dirty="0">
                <a:solidFill>
                  <a:schemeClr val="tx1"/>
                </a:solidFill>
                <a:effectLst/>
                <a:latin typeface="+mn-lt"/>
                <a:ea typeface="+mn-ea"/>
                <a:cs typeface="+mn-cs"/>
              </a:rPr>
              <a:t>Learning to recognize that one of these patterns can be used in your program to make it more efficient and you will save yourself a lot of time, avoiding trying to reinvent the wheel</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4125202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One of the most common ways to solve computer science problems, even without concurrency, is divide and conquer.</a:t>
            </a:r>
          </a:p>
          <a:p>
            <a:r>
              <a:rPr lang="en-US" sz="900" kern="1200" dirty="0">
                <a:solidFill>
                  <a:schemeClr val="tx1"/>
                </a:solidFill>
                <a:effectLst/>
                <a:latin typeface="+mn-lt"/>
                <a:ea typeface="+mn-ea"/>
                <a:cs typeface="+mn-cs"/>
              </a:rPr>
              <a:t>You probably have seen how it can be used in search and sorting algorithms.</a:t>
            </a:r>
          </a:p>
          <a:p>
            <a:r>
              <a:rPr lang="en-US" sz="900" kern="1200" dirty="0">
                <a:solidFill>
                  <a:schemeClr val="tx1"/>
                </a:solidFill>
                <a:effectLst/>
                <a:latin typeface="+mn-lt"/>
                <a:ea typeface="+mn-ea"/>
                <a:cs typeface="+mn-cs"/>
              </a:rPr>
              <a:t>The basic idea is to split up the data until it is small enough to answer the larger question (order or equality) for the smaller amount of data.</a:t>
            </a:r>
          </a:p>
          <a:p>
            <a:r>
              <a:rPr lang="en-US" sz="900" kern="1200" dirty="0">
                <a:solidFill>
                  <a:schemeClr val="tx1"/>
                </a:solidFill>
                <a:effectLst/>
                <a:latin typeface="+mn-lt"/>
                <a:ea typeface="+mn-ea"/>
                <a:cs typeface="+mn-cs"/>
              </a:rPr>
              <a:t>Once the thread has that answer, return that answer to what called it and it will take the responses from all of the smaller data sets and answer the question with less work.</a:t>
            </a:r>
          </a:p>
          <a:p>
            <a:r>
              <a:rPr lang="en-US" sz="900" kern="1200" dirty="0">
                <a:solidFill>
                  <a:schemeClr val="tx1"/>
                </a:solidFill>
                <a:effectLst/>
                <a:latin typeface="+mn-lt"/>
                <a:ea typeface="+mn-ea"/>
                <a:cs typeface="+mn-cs"/>
              </a:rPr>
              <a:t>This makes it back to the main calling context and it should have taken less time than doing pairwise comparisons.</a:t>
            </a:r>
          </a:p>
          <a:p>
            <a:r>
              <a:rPr lang="en-US" sz="900" kern="1200" dirty="0">
                <a:solidFill>
                  <a:schemeClr val="tx1"/>
                </a:solidFill>
                <a:effectLst/>
                <a:latin typeface="+mn-lt"/>
                <a:ea typeface="+mn-ea"/>
                <a:cs typeface="+mn-cs"/>
              </a:rPr>
              <a:t>It is not always the best answer, finding the same value in a set might take N comparisons, and thus if the data set is not already sorted you will pay an extra cost for the breaking down and bringing back together.</a:t>
            </a:r>
          </a:p>
          <a:p>
            <a:r>
              <a:rPr lang="en-US" sz="900" kern="1200" dirty="0">
                <a:solidFill>
                  <a:schemeClr val="tx1"/>
                </a:solidFill>
                <a:effectLst/>
                <a:latin typeface="+mn-lt"/>
                <a:ea typeface="+mn-ea"/>
                <a:cs typeface="+mn-cs"/>
              </a:rPr>
              <a:t>If recursion is not allowed or really inefficient, which is the case in CUDA, then this should be used sparingly.</a:t>
            </a:r>
          </a:p>
          <a:p>
            <a:r>
              <a:rPr lang="en-US" sz="900" kern="1200" dirty="0">
                <a:solidFill>
                  <a:schemeClr val="tx1"/>
                </a:solidFill>
                <a:effectLst/>
                <a:latin typeface="+mn-lt"/>
                <a:ea typeface="+mn-ea"/>
                <a:cs typeface="+mn-cs"/>
              </a:rPr>
              <a:t>Also, a program implementing this will need to be well-designed and/or maintain a complex state for all of the various divides, etc.</a:t>
            </a:r>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3903635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Map-Reduce can be thought of as a subset of divide and conquer.</a:t>
            </a:r>
          </a:p>
          <a:p>
            <a:r>
              <a:rPr lang="en-US" sz="900" kern="1200" dirty="0">
                <a:solidFill>
                  <a:schemeClr val="tx1"/>
                </a:solidFill>
                <a:effectLst/>
                <a:latin typeface="+mn-lt"/>
                <a:ea typeface="+mn-ea"/>
                <a:cs typeface="+mn-cs"/>
              </a:rPr>
              <a:t>The main difference is that each time a map-reduce cycle is run, it immediately breaks down into individual data points and the same operation is applied to all individual pieces of data.</a:t>
            </a:r>
          </a:p>
          <a:p>
            <a:r>
              <a:rPr lang="en-US" sz="900" kern="1200" dirty="0">
                <a:solidFill>
                  <a:schemeClr val="tx1"/>
                </a:solidFill>
                <a:effectLst/>
                <a:latin typeface="+mn-lt"/>
                <a:ea typeface="+mn-ea"/>
                <a:cs typeface="+mn-cs"/>
              </a:rPr>
              <a:t>Each mapper returns only 1 value and the reducer has the job of taking N return values and reducing it to a single value.</a:t>
            </a:r>
          </a:p>
          <a:p>
            <a:r>
              <a:rPr lang="en-US" sz="900" kern="1200" dirty="0">
                <a:solidFill>
                  <a:schemeClr val="tx1"/>
                </a:solidFill>
                <a:effectLst/>
                <a:latin typeface="+mn-lt"/>
                <a:ea typeface="+mn-ea"/>
                <a:cs typeface="+mn-cs"/>
              </a:rPr>
              <a:t>An example would be testing if a value is in a set.</a:t>
            </a:r>
          </a:p>
          <a:p>
            <a:r>
              <a:rPr lang="en-US" sz="900" kern="1200" dirty="0">
                <a:solidFill>
                  <a:schemeClr val="tx1"/>
                </a:solidFill>
                <a:effectLst/>
                <a:latin typeface="+mn-lt"/>
                <a:ea typeface="+mn-ea"/>
                <a:cs typeface="+mn-cs"/>
              </a:rPr>
              <a:t>Each mapper would return a 0 if the value passed to it was not the searched for value and 1 if it is.</a:t>
            </a:r>
          </a:p>
          <a:p>
            <a:r>
              <a:rPr lang="en-US" sz="900" kern="1200" dirty="0">
                <a:solidFill>
                  <a:schemeClr val="tx1"/>
                </a:solidFill>
                <a:effectLst/>
                <a:latin typeface="+mn-lt"/>
                <a:ea typeface="+mn-ea"/>
                <a:cs typeface="+mn-cs"/>
              </a:rPr>
              <a:t>The reducer would just add all the values and convert 0 to false and greater than 0 to true.</a:t>
            </a:r>
          </a:p>
          <a:p>
            <a:r>
              <a:rPr lang="en-US" sz="900" kern="1200" dirty="0">
                <a:solidFill>
                  <a:schemeClr val="tx1"/>
                </a:solidFill>
                <a:effectLst/>
                <a:latin typeface="+mn-lt"/>
                <a:ea typeface="+mn-ea"/>
                <a:cs typeface="+mn-cs"/>
              </a:rPr>
              <a:t>The nice thing about this way of doing things is that it scales well regardless of size of data and quality of computing resources, presuming the MR system is well architected and communications is not slow.</a:t>
            </a:r>
          </a:p>
          <a:p>
            <a:r>
              <a:rPr lang="en-US" sz="900" kern="1200" dirty="0">
                <a:solidFill>
                  <a:schemeClr val="tx1"/>
                </a:solidFill>
                <a:effectLst/>
                <a:latin typeface="+mn-lt"/>
                <a:ea typeface="+mn-ea"/>
                <a:cs typeface="+mn-cs"/>
              </a:rPr>
              <a:t>What mappers and reducers do can be more complex or they can be strung into a series of MR jobs that feed into each other.</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1370969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The repository pattern can be used when state needs to be maintained across multiple threads or processes.</a:t>
            </a:r>
          </a:p>
          <a:p>
            <a:r>
              <a:rPr lang="en-US" sz="900" kern="1200" dirty="0">
                <a:solidFill>
                  <a:schemeClr val="tx1"/>
                </a:solidFill>
                <a:effectLst/>
                <a:latin typeface="+mn-lt"/>
                <a:ea typeface="+mn-ea"/>
                <a:cs typeface="+mn-cs"/>
              </a:rPr>
              <a:t>Each process can run independent and when it needs information or wants to change the overall state, it makes requests of the repository.</a:t>
            </a:r>
          </a:p>
          <a:p>
            <a:r>
              <a:rPr lang="en-US" sz="900" kern="1200" dirty="0">
                <a:solidFill>
                  <a:schemeClr val="tx1"/>
                </a:solidFill>
                <a:effectLst/>
                <a:latin typeface="+mn-lt"/>
                <a:ea typeface="+mn-ea"/>
                <a:cs typeface="+mn-cs"/>
              </a:rPr>
              <a:t>The repository needs to ensure that data is managed atomically within itself, but processes are responsible for maintaining their own state.</a:t>
            </a:r>
          </a:p>
          <a:p>
            <a:r>
              <a:rPr lang="en-US" sz="900" kern="1200" dirty="0">
                <a:solidFill>
                  <a:schemeClr val="tx1"/>
                </a:solidFill>
                <a:effectLst/>
                <a:latin typeface="+mn-lt"/>
                <a:ea typeface="+mn-ea"/>
                <a:cs typeface="+mn-cs"/>
              </a:rPr>
              <a:t>Based on concerns of data consistency or staleness, this system may want to encourage more or less use of the repository, since it is possible for a process to work on data for a while and want to update it but doing so could overwrite changes that were made based on a newer state.</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4150435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Pipelines and workflows are similar.</a:t>
            </a:r>
          </a:p>
          <a:p>
            <a:r>
              <a:rPr lang="en-US" sz="900" kern="1200" dirty="0">
                <a:solidFill>
                  <a:schemeClr val="tx1"/>
                </a:solidFill>
                <a:effectLst/>
                <a:latin typeface="+mn-lt"/>
                <a:ea typeface="+mn-ea"/>
                <a:cs typeface="+mn-cs"/>
              </a:rPr>
              <a:t>They are both representable as directed graphs without cycles (though that is not strictly the case, since some workflow systems allow cycles but data will still flow out of a node).</a:t>
            </a:r>
          </a:p>
          <a:p>
            <a:r>
              <a:rPr lang="en-US" sz="900" kern="1200" dirty="0">
                <a:solidFill>
                  <a:schemeClr val="tx1"/>
                </a:solidFill>
                <a:effectLst/>
                <a:latin typeface="+mn-lt"/>
                <a:ea typeface="+mn-ea"/>
                <a:cs typeface="+mn-cs"/>
              </a:rPr>
              <a:t>Pipelines are workflows in which each step gets its input data from the previous step and outputs to a single future step.</a:t>
            </a:r>
          </a:p>
          <a:p>
            <a:r>
              <a:rPr lang="en-US" sz="900" kern="1200" dirty="0">
                <a:solidFill>
                  <a:schemeClr val="tx1"/>
                </a:solidFill>
                <a:effectLst/>
                <a:latin typeface="+mn-lt"/>
                <a:ea typeface="+mn-ea"/>
                <a:cs typeface="+mn-cs"/>
              </a:rPr>
              <a:t>Workflows often employ fan out and in patterns where either the same data is output to different logical steps or data is divided up and sent to the same logical code.</a:t>
            </a:r>
          </a:p>
          <a:p>
            <a:r>
              <a:rPr lang="en-US" sz="900" kern="1200" dirty="0">
                <a:solidFill>
                  <a:schemeClr val="tx1"/>
                </a:solidFill>
                <a:effectLst/>
                <a:latin typeface="+mn-lt"/>
                <a:ea typeface="+mn-ea"/>
                <a:cs typeface="+mn-cs"/>
              </a:rPr>
              <a:t>Note that map-reduce and divide and conquer can be implemented using workflows though neither are exclusive to the other, programming languages handle divide and conquer and map reduce especially now in a more functional programming way.</a:t>
            </a:r>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2653284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A key way to solving many complex problems can be </a:t>
            </a:r>
            <a:r>
              <a:rPr lang="en-US" sz="900" kern="1200">
                <a:solidFill>
                  <a:schemeClr val="tx1"/>
                </a:solidFill>
                <a:effectLst/>
                <a:latin typeface="+mn-lt"/>
                <a:ea typeface="+mn-ea"/>
                <a:cs typeface="+mn-cs"/>
              </a:rPr>
              <a:t>via recursion.</a:t>
            </a: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Almost any problem can be solved recursively, though not always most efficiently.</a:t>
            </a:r>
          </a:p>
          <a:p>
            <a:r>
              <a:rPr lang="en-US" sz="900" kern="1200" dirty="0">
                <a:solidFill>
                  <a:schemeClr val="tx1"/>
                </a:solidFill>
                <a:effectLst/>
                <a:latin typeface="+mn-lt"/>
                <a:ea typeface="+mn-ea"/>
                <a:cs typeface="+mn-cs"/>
              </a:rPr>
              <a:t>Functional programming languages and frameworks such as Lisp, Clojure, and </a:t>
            </a:r>
            <a:r>
              <a:rPr lang="en-US" sz="900" kern="1200" dirty="0" err="1">
                <a:solidFill>
                  <a:schemeClr val="tx1"/>
                </a:solidFill>
                <a:effectLst/>
                <a:latin typeface="+mn-lt"/>
                <a:ea typeface="+mn-ea"/>
                <a:cs typeface="+mn-cs"/>
              </a:rPr>
              <a:t>Lodash</a:t>
            </a:r>
            <a:r>
              <a:rPr lang="en-US" sz="900" kern="1200" dirty="0">
                <a:solidFill>
                  <a:schemeClr val="tx1"/>
                </a:solidFill>
                <a:effectLst/>
                <a:latin typeface="+mn-lt"/>
                <a:ea typeface="+mn-ea"/>
                <a:cs typeface="+mn-cs"/>
              </a:rPr>
              <a:t> are built around some level of recursion.</a:t>
            </a:r>
          </a:p>
          <a:p>
            <a:r>
              <a:rPr lang="en-US" sz="900" kern="1200" dirty="0">
                <a:solidFill>
                  <a:schemeClr val="tx1"/>
                </a:solidFill>
                <a:effectLst/>
                <a:latin typeface="+mn-lt"/>
                <a:ea typeface="+mn-ea"/>
                <a:cs typeface="+mn-cs"/>
              </a:rPr>
              <a:t>In these cases data is divided into head and tail or first and rest.</a:t>
            </a:r>
          </a:p>
          <a:p>
            <a:r>
              <a:rPr lang="en-US" sz="900" kern="1200" dirty="0">
                <a:solidFill>
                  <a:schemeClr val="tx1"/>
                </a:solidFill>
                <a:effectLst/>
                <a:latin typeface="+mn-lt"/>
                <a:ea typeface="+mn-ea"/>
                <a:cs typeface="+mn-cs"/>
              </a:rPr>
              <a:t>Functions operate on the current data and call themselves with the rest.</a:t>
            </a:r>
          </a:p>
          <a:p>
            <a:r>
              <a:rPr lang="en-US" sz="900" kern="1200" dirty="0">
                <a:solidFill>
                  <a:schemeClr val="tx1"/>
                </a:solidFill>
                <a:effectLst/>
                <a:latin typeface="+mn-lt"/>
                <a:ea typeface="+mn-ea"/>
                <a:cs typeface="+mn-cs"/>
              </a:rPr>
              <a:t>Recursion does not have to be handled in that way.</a:t>
            </a:r>
          </a:p>
          <a:p>
            <a:r>
              <a:rPr lang="en-US" sz="900" kern="1200" dirty="0">
                <a:solidFill>
                  <a:schemeClr val="tx1"/>
                </a:solidFill>
                <a:effectLst/>
                <a:latin typeface="+mn-lt"/>
                <a:ea typeface="+mn-ea"/>
                <a:cs typeface="+mn-cs"/>
              </a:rPr>
              <a:t>It can be divided in a number of ways including in a binary manner.</a:t>
            </a:r>
          </a:p>
          <a:p>
            <a:r>
              <a:rPr lang="en-US" sz="900" kern="1200" dirty="0">
                <a:solidFill>
                  <a:schemeClr val="tx1"/>
                </a:solidFill>
                <a:effectLst/>
                <a:latin typeface="+mn-lt"/>
                <a:ea typeface="+mn-ea"/>
                <a:cs typeface="+mn-cs"/>
              </a:rPr>
              <a:t>Recursion requires management of state, since you need to ensure that isn’t infinite, which means that recursive algorithms need final states, often when only 1 or 2 pieces of data are inputs to a function.</a:t>
            </a:r>
          </a:p>
          <a:p>
            <a:r>
              <a:rPr lang="en-US" sz="900" kern="1200" dirty="0">
                <a:solidFill>
                  <a:schemeClr val="tx1"/>
                </a:solidFill>
                <a:effectLst/>
                <a:latin typeface="+mn-lt"/>
                <a:ea typeface="+mn-ea"/>
                <a:cs typeface="+mn-cs"/>
              </a:rPr>
              <a:t>Recursion is not advisable when you are using it on large data across multiple local or distributed CPUs not on the same processor and GPUs don’t perform well in this pattern.</a:t>
            </a:r>
          </a:p>
        </p:txBody>
      </p:sp>
      <p:sp>
        <p:nvSpPr>
          <p:cNvPr id="4" name="Slide Number Placeholder 3"/>
          <p:cNvSpPr>
            <a:spLocks noGrp="1"/>
          </p:cNvSpPr>
          <p:nvPr>
            <p:ph type="sldNum" sz="quarter" idx="5"/>
          </p:nvPr>
        </p:nvSpPr>
        <p:spPr/>
        <p:txBody>
          <a:bodyPr/>
          <a:lstStyle/>
          <a:p>
            <a:fld id="{EF79F371-3862-4534-BA58-4E7EFD6CBEB2}" type="slidenum">
              <a:rPr lang="en-US" smtClean="0"/>
              <a:t>7</a:t>
            </a:fld>
            <a:endParaRPr lang="en-US"/>
          </a:p>
        </p:txBody>
      </p:sp>
    </p:spTree>
    <p:extLst>
      <p:ext uri="{BB962C8B-B14F-4D97-AF65-F5344CB8AC3E}">
        <p14:creationId xmlns:p14="http://schemas.microsoft.com/office/powerpoint/2010/main" val="388106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8</a:t>
            </a:fld>
            <a:endParaRPr lang="en-US"/>
          </a:p>
        </p:txBody>
      </p:sp>
    </p:spTree>
    <p:extLst>
      <p:ext uri="{BB962C8B-B14F-4D97-AF65-F5344CB8AC3E}">
        <p14:creationId xmlns:p14="http://schemas.microsoft.com/office/powerpoint/2010/main" val="41499220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JHU Logo" descr="JHU Logo">
            <a:extLst>
              <a:ext uri="{FF2B5EF4-FFF2-40B4-BE49-F238E27FC236}">
                <a16:creationId xmlns:a16="http://schemas.microsoft.com/office/drawing/2014/main" id="{11166B39-1E9E-41A7-97F6-064DF1BC8ED2}"/>
              </a:ext>
            </a:extLst>
          </p:cNvPr>
          <p:cNvPicPr>
            <a:picLocks noChangeAspect="1"/>
          </p:cNvPicPr>
          <p:nvPr userDrawn="1"/>
        </p:nvPicPr>
        <p:blipFill>
          <a:blip r:embed="rId4"/>
          <a:stretch>
            <a:fillRect/>
          </a:stretch>
        </p:blipFill>
        <p:spPr>
          <a:xfrm>
            <a:off x="6298809" y="447090"/>
            <a:ext cx="2387991" cy="45301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61163078-08A4-4B6A-87B3-78E5D3BA1C17}"/>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p>
            <a:endParaRPr lang="uk-UA"/>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0" name="JHU logo">
            <a:extLst>
              <a:ext uri="{FF2B5EF4-FFF2-40B4-BE49-F238E27FC236}">
                <a16:creationId xmlns:a16="http://schemas.microsoft.com/office/drawing/2014/main" id="{AC14429F-2A34-494D-81A5-6AEDCCBCA29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7" name="Icon" descr="Quotation marks">
            <a:extLst>
              <a:ext uri="{FF2B5EF4-FFF2-40B4-BE49-F238E27FC236}">
                <a16:creationId xmlns:a16="http://schemas.microsoft.com/office/drawing/2014/main" id="{FE8CABBD-9B77-4E67-9A9B-7336CC8B4135}"/>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261430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5670272" y="36004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337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F08CEFFB-6BD8-49FB-A944-EE0CBB8B7AD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28" name="Text Placeholder 13">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9" name="Text Placeholder 13">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0" name="Text Placeholder 13">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1" name="Text Placeholder 13">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2800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pic>
        <p:nvPicPr>
          <p:cNvPr id="11" name="JHU logo">
            <a:extLst>
              <a:ext uri="{FF2B5EF4-FFF2-40B4-BE49-F238E27FC236}">
                <a16:creationId xmlns:a16="http://schemas.microsoft.com/office/drawing/2014/main" id="{1D7ACFFF-E1BA-2041-9290-C771E173BCB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22707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3" name="JHU logo">
            <a:extLst>
              <a:ext uri="{FF2B5EF4-FFF2-40B4-BE49-F238E27FC236}">
                <a16:creationId xmlns:a16="http://schemas.microsoft.com/office/drawing/2014/main" id="{F3FDE6CB-48E2-2B41-831C-C8921A0A1D0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9" name="JHU logo">
            <a:extLst>
              <a:ext uri="{FF2B5EF4-FFF2-40B4-BE49-F238E27FC236}">
                <a16:creationId xmlns:a16="http://schemas.microsoft.com/office/drawing/2014/main" id="{C23065F6-DFEC-C94D-B933-FDC2D729FBF8}"/>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2" name="JHU logo">
            <a:extLst>
              <a:ext uri="{FF2B5EF4-FFF2-40B4-BE49-F238E27FC236}">
                <a16:creationId xmlns:a16="http://schemas.microsoft.com/office/drawing/2014/main" id="{973066D8-F139-9040-BE1A-029E97487EE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56017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6" name="JHU logo">
            <a:extLst>
              <a:ext uri="{FF2B5EF4-FFF2-40B4-BE49-F238E27FC236}">
                <a16:creationId xmlns:a16="http://schemas.microsoft.com/office/drawing/2014/main" id="{ABE0B50F-FC85-9549-98E5-F3626B03D18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198086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itle">
            <a:extLst>
              <a:ext uri="{FF2B5EF4-FFF2-40B4-BE49-F238E27FC236}">
                <a16:creationId xmlns:a16="http://schemas.microsoft.com/office/drawing/2014/main" id="{A3107AEE-D1EC-481E-8467-59457D1CAD24}"/>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8" name="JHU logo">
            <a:extLst>
              <a:ext uri="{FF2B5EF4-FFF2-40B4-BE49-F238E27FC236}">
                <a16:creationId xmlns:a16="http://schemas.microsoft.com/office/drawing/2014/main" id="{BEC8A3E4-9657-D240-AAAF-DBDA74D2AD9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88689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itle">
            <a:extLst>
              <a:ext uri="{FF2B5EF4-FFF2-40B4-BE49-F238E27FC236}">
                <a16:creationId xmlns:a16="http://schemas.microsoft.com/office/drawing/2014/main" id="{F5C03DA0-3375-4FDD-8DE8-6CE9A63F77B1}"/>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pic>
        <p:nvPicPr>
          <p:cNvPr id="14" name="JHU logo">
            <a:extLst>
              <a:ext uri="{FF2B5EF4-FFF2-40B4-BE49-F238E27FC236}">
                <a16:creationId xmlns:a16="http://schemas.microsoft.com/office/drawing/2014/main" id="{FD512B39-1077-FF47-B88A-65583801379D}"/>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3" name="Picture"/>
          <p:cNvSpPr>
            <a:spLocks noGrp="1"/>
          </p:cNvSpPr>
          <p:nvPr>
            <p:ph type="pic" sz="quarter" idx="12"/>
          </p:nvPr>
        </p:nvSpPr>
        <p:spPr>
          <a:xfrm>
            <a:off x="4572000" y="0"/>
            <a:ext cx="4572000" cy="5143500"/>
          </a:xfrm>
          <a:prstGeom prst="rect">
            <a:avLst/>
          </a:prstGeom>
        </p:spPr>
        <p:txBody>
          <a:bodyPr/>
          <a:lstStyle/>
          <a:p>
            <a:endParaRPr lang="uk-UA"/>
          </a:p>
        </p:txBody>
      </p:sp>
      <p:sp>
        <p:nvSpPr>
          <p:cNvPr id="51" name="Title">
            <a:extLst>
              <a:ext uri="{FF2B5EF4-FFF2-40B4-BE49-F238E27FC236}">
                <a16:creationId xmlns:a16="http://schemas.microsoft.com/office/drawing/2014/main" id="{01791B5D-3319-4DC4-B565-0200FB387D01}"/>
              </a:ext>
            </a:extLst>
          </p:cNvPr>
          <p:cNvSpPr>
            <a:spLocks noGrp="1"/>
          </p:cNvSpPr>
          <p:nvPr>
            <p:ph type="body" sz="quarter" idx="20" hasCustomPrompt="1"/>
          </p:nvPr>
        </p:nvSpPr>
        <p:spPr>
          <a:xfrm>
            <a:off x="339436" y="507735"/>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6" name="Text Placeholder 13">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
        <p:nvSpPr>
          <p:cNvPr id="45" name="Title">
            <a:extLst>
              <a:ext uri="{FF2B5EF4-FFF2-40B4-BE49-F238E27FC236}">
                <a16:creationId xmlns:a16="http://schemas.microsoft.com/office/drawing/2014/main" id="{C9EF415E-229F-490D-801E-2A41C3379684}"/>
              </a:ext>
            </a:extLst>
          </p:cNvPr>
          <p:cNvSpPr>
            <a:spLocks noGrp="1"/>
          </p:cNvSpPr>
          <p:nvPr>
            <p:ph type="body" sz="quarter" idx="26" hasCustomPrompt="1"/>
          </p:nvPr>
        </p:nvSpPr>
        <p:spPr>
          <a:xfrm>
            <a:off x="4980016" y="509234"/>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8" name="Text Placeholder 13">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F112FF4B-2D17-4417-B871-B478AF7A8ED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28" name="JHU logo">
            <a:extLst>
              <a:ext uri="{FF2B5EF4-FFF2-40B4-BE49-F238E27FC236}">
                <a16:creationId xmlns:a16="http://schemas.microsoft.com/office/drawing/2014/main" id="{E36C1988-1D54-8540-8A76-C5F069F0ED2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4B124351-A57C-42A2-BE12-5F21909FA20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23" name="JHU logo">
            <a:extLst>
              <a:ext uri="{FF2B5EF4-FFF2-40B4-BE49-F238E27FC236}">
                <a16:creationId xmlns:a16="http://schemas.microsoft.com/office/drawing/2014/main" id="{56607E0B-CA9D-DD42-A7FC-EA13241827E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46005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40" name="Title">
            <a:extLst>
              <a:ext uri="{FF2B5EF4-FFF2-40B4-BE49-F238E27FC236}">
                <a16:creationId xmlns:a16="http://schemas.microsoft.com/office/drawing/2014/main" id="{CA99B879-4A35-414F-AAB6-1AF5DBE9094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36" name="JHU logo">
            <a:extLst>
              <a:ext uri="{FF2B5EF4-FFF2-40B4-BE49-F238E27FC236}">
                <a16:creationId xmlns:a16="http://schemas.microsoft.com/office/drawing/2014/main" id="{9D4E2122-CA67-1F4E-B197-3E89EADBC03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37" name="Title">
            <a:extLst>
              <a:ext uri="{FF2B5EF4-FFF2-40B4-BE49-F238E27FC236}">
                <a16:creationId xmlns:a16="http://schemas.microsoft.com/office/drawing/2014/main" id="{26F25852-3B10-441B-9AAA-863018D83922}"/>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JHU logo">
            <a:extLst>
              <a:ext uri="{FF2B5EF4-FFF2-40B4-BE49-F238E27FC236}">
                <a16:creationId xmlns:a16="http://schemas.microsoft.com/office/drawing/2014/main" id="{3C7AE8A3-8B34-4F4B-95FE-9507B66ABFC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988825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C091FEB3-A0BA-4733-AC84-3A84F42530E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JHU logo">
            <a:extLst>
              <a:ext uri="{FF2B5EF4-FFF2-40B4-BE49-F238E27FC236}">
                <a16:creationId xmlns:a16="http://schemas.microsoft.com/office/drawing/2014/main" id="{BD1777FF-3823-DB4E-8245-E30BACC8D62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32928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itle">
            <a:extLst>
              <a:ext uri="{FF2B5EF4-FFF2-40B4-BE49-F238E27FC236}">
                <a16:creationId xmlns:a16="http://schemas.microsoft.com/office/drawing/2014/main" id="{50DC4508-CACE-4900-9D8E-81A075A5A7A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30" name="JHU logo">
            <a:extLst>
              <a:ext uri="{FF2B5EF4-FFF2-40B4-BE49-F238E27FC236}">
                <a16:creationId xmlns:a16="http://schemas.microsoft.com/office/drawing/2014/main" id="{A8CB296F-3DCD-E440-A86D-03EC326223A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7185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30D7AF9E-51D4-4767-9916-65081943D5F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JHU logo">
            <a:extLst>
              <a:ext uri="{FF2B5EF4-FFF2-40B4-BE49-F238E27FC236}">
                <a16:creationId xmlns:a16="http://schemas.microsoft.com/office/drawing/2014/main" id="{050AAF9E-FA91-0345-A7D7-05C8DF5FBD4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JHU Logo" descr="Johns Hopkins University logo">
            <a:extLst>
              <a:ext uri="{FF2B5EF4-FFF2-40B4-BE49-F238E27FC236}">
                <a16:creationId xmlns:a16="http://schemas.microsoft.com/office/drawing/2014/main" id="{4A5F673E-9A68-411D-9B47-A7B4ED9B07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71409" y="1627023"/>
            <a:ext cx="4001183" cy="1889447"/>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2DD477F7-8449-4463-ADA9-5ED7A8E33A19}"/>
              </a:ext>
            </a:extLst>
          </p:cNvPr>
          <p:cNvSpPr>
            <a:spLocks noGrp="1"/>
          </p:cNvSpPr>
          <p:nvPr userDrawn="1">
            <p:ph type="body" sz="quarter" idx="14" hasCustomPrompt="1"/>
          </p:nvPr>
        </p:nvSpPr>
        <p:spPr>
          <a:xfrm>
            <a:off x="4959304" y="986476"/>
            <a:ext cx="3141409" cy="914255"/>
          </a:xfrm>
          <a:prstGeom prst="rect">
            <a:avLst/>
          </a:prstGeom>
        </p:spPr>
        <p:txBody>
          <a:bodyPr anchor="b">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04666"/>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2998174"/>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2999509"/>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13" name="JHU logo">
            <a:extLst>
              <a:ext uri="{FF2B5EF4-FFF2-40B4-BE49-F238E27FC236}">
                <a16:creationId xmlns:a16="http://schemas.microsoft.com/office/drawing/2014/main" id="{8FB16B1D-1E27-C840-8844-4DE1DF08B68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22" name="Text Placeholder 13">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s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3" name="Title">
            <a:extLst>
              <a:ext uri="{FF2B5EF4-FFF2-40B4-BE49-F238E27FC236}">
                <a16:creationId xmlns:a16="http://schemas.microsoft.com/office/drawing/2014/main" id="{8FE58E6D-43A1-4EA7-886F-5A74E3707D88}"/>
              </a:ext>
            </a:extLst>
          </p:cNvPr>
          <p:cNvSpPr>
            <a:spLocks noGrp="1"/>
          </p:cNvSpPr>
          <p:nvPr>
            <p:ph type="body" sz="quarter" idx="13" hasCustomPrompt="1"/>
          </p:nvPr>
        </p:nvSpPr>
        <p:spPr>
          <a:xfrm>
            <a:off x="4142509" y="709293"/>
            <a:ext cx="4682835" cy="512064"/>
          </a:xfrm>
          <a:prstGeom prst="rect">
            <a:avLst/>
          </a:prstGeom>
        </p:spPr>
        <p:txBody>
          <a:bodyPr>
            <a:noAutofit/>
          </a:bodyPr>
          <a:lstStyle>
            <a:lvl1pPr marL="0" indent="0">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p:nvPr>
        </p:nvSpPr>
        <p:spPr>
          <a:xfrm>
            <a:off x="4142509" y="1628638"/>
            <a:ext cx="4682835" cy="2804816"/>
          </a:xfrm>
          <a:prstGeom prst="rect">
            <a:avLst/>
          </a:prstGeom>
        </p:spPr>
        <p:txBody>
          <a:bodyPr>
            <a:noAutofit/>
          </a:bodyPr>
          <a:lstStyle>
            <a:lvl1pPr marL="0" indent="0">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11" name="Title">
            <a:extLst>
              <a:ext uri="{FF2B5EF4-FFF2-40B4-BE49-F238E27FC236}">
                <a16:creationId xmlns:a16="http://schemas.microsoft.com/office/drawing/2014/main" id="{6E3AF0CC-414B-4D3F-8041-6787D2039DB2}"/>
              </a:ext>
            </a:extLst>
          </p:cNvPr>
          <p:cNvSpPr>
            <a:spLocks noGrp="1"/>
          </p:cNvSpPr>
          <p:nvPr userDrawn="1">
            <p:ph type="body" sz="quarter" idx="14" hasCustomPrompt="1"/>
          </p:nvPr>
        </p:nvSpPr>
        <p:spPr>
          <a:xfrm>
            <a:off x="3733750" y="1840927"/>
            <a:ext cx="4953052" cy="579032"/>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pic>
        <p:nvPicPr>
          <p:cNvPr id="10" name="JHU logo">
            <a:extLst>
              <a:ext uri="{FF2B5EF4-FFF2-40B4-BE49-F238E27FC236}">
                <a16:creationId xmlns:a16="http://schemas.microsoft.com/office/drawing/2014/main" id="{469FFE47-1429-354C-9D7F-3BB5273B654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8" name="Text Placeholder 13">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Title">
            <a:extLst>
              <a:ext uri="{FF2B5EF4-FFF2-40B4-BE49-F238E27FC236}">
                <a16:creationId xmlns:a16="http://schemas.microsoft.com/office/drawing/2014/main" id="{3EFEF2D5-A811-4464-8AD8-A9782A987838}"/>
              </a:ext>
            </a:extLst>
          </p:cNvPr>
          <p:cNvSpPr>
            <a:spLocks noGrp="1"/>
          </p:cNvSpPr>
          <p:nvPr>
            <p:ph type="body" sz="quarter" idx="14" hasCustomPrompt="1"/>
          </p:nvPr>
        </p:nvSpPr>
        <p:spPr>
          <a:xfrm>
            <a:off x="339436" y="507735"/>
            <a:ext cx="3588328"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58366" indent="-258366">
              <a:buClr>
                <a:schemeClr val="tx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pic>
        <p:nvPicPr>
          <p:cNvPr id="16" name="JHU logo">
            <a:extLst>
              <a:ext uri="{FF2B5EF4-FFF2-40B4-BE49-F238E27FC236}">
                <a16:creationId xmlns:a16="http://schemas.microsoft.com/office/drawing/2014/main" id="{69083A24-7255-334B-8824-3F69C7878D4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9" name="Text Placeholder 13">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20" name="Text Placeholder 13">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8" name="Title">
            <a:extLst>
              <a:ext uri="{FF2B5EF4-FFF2-40B4-BE49-F238E27FC236}">
                <a16:creationId xmlns:a16="http://schemas.microsoft.com/office/drawing/2014/main" id="{7E6F97AC-F1BF-4380-A32B-17DBBB8B3BAC}"/>
              </a:ext>
            </a:extLst>
          </p:cNvPr>
          <p:cNvSpPr>
            <a:spLocks noGrp="1"/>
          </p:cNvSpPr>
          <p:nvPr>
            <p:ph type="body" sz="quarter" idx="14" hasCustomPrompt="1"/>
          </p:nvPr>
        </p:nvSpPr>
        <p:spPr>
          <a:xfrm>
            <a:off x="533919" y="455555"/>
            <a:ext cx="458100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pic>
        <p:nvPicPr>
          <p:cNvPr id="12" name="JHU logo">
            <a:extLst>
              <a:ext uri="{FF2B5EF4-FFF2-40B4-BE49-F238E27FC236}">
                <a16:creationId xmlns:a16="http://schemas.microsoft.com/office/drawing/2014/main" id="{74FB6B2F-1A96-8647-92A6-B65CFE4F65E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nir.cs.illinois.edu/patterns/patterns.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Introduction to Concurrent Programming with GPUs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47" y="3185722"/>
            <a:ext cx="8219053" cy="366706"/>
          </a:xfrm>
        </p:spPr>
        <p:txBody>
          <a:bodyPr>
            <a:normAutofit lnSpcReduction="10000"/>
          </a:bodyPr>
          <a:lstStyle/>
          <a:p>
            <a:r>
              <a:rPr lang="en-US" dirty="0"/>
              <a:t>Concurrent Programming Patterns</a:t>
            </a:r>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866E3D-BC61-F54A-AFB4-7894F448797B}"/>
              </a:ext>
            </a:extLst>
          </p:cNvPr>
          <p:cNvSpPr>
            <a:spLocks noGrp="1"/>
          </p:cNvSpPr>
          <p:nvPr>
            <p:ph type="title" idx="4294967295"/>
          </p:nvPr>
        </p:nvSpPr>
        <p:spPr>
          <a:xfrm>
            <a:off x="628650" y="428625"/>
            <a:ext cx="7886700" cy="561975"/>
          </a:xfrm>
          <a:prstGeom prst="rect">
            <a:avLst/>
          </a:prstGeom>
        </p:spPr>
        <p:txBody>
          <a:bodyPr/>
          <a:lstStyle/>
          <a:p>
            <a:r>
              <a:rPr lang="en-US" sz="2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Concurrent Programming Patterns</a:t>
            </a:r>
            <a:r>
              <a:rPr lang="en-US" dirty="0"/>
              <a:t> </a:t>
            </a:r>
          </a:p>
        </p:txBody>
      </p:sp>
      <p:sp>
        <p:nvSpPr>
          <p:cNvPr id="3" name="Text Placeholder 2">
            <a:extLst>
              <a:ext uri="{FF2B5EF4-FFF2-40B4-BE49-F238E27FC236}">
                <a16:creationId xmlns:a16="http://schemas.microsoft.com/office/drawing/2014/main" id="{D1A685E7-CC7C-F248-9BA7-5EE71BFE3393}"/>
              </a:ext>
            </a:extLst>
          </p:cNvPr>
          <p:cNvSpPr>
            <a:spLocks noGrp="1"/>
          </p:cNvSpPr>
          <p:nvPr>
            <p:ph type="body" sz="quarter" idx="16"/>
          </p:nvPr>
        </p:nvSpPr>
        <p:spPr/>
        <p:txBody>
          <a:bodyPr/>
          <a:lstStyle/>
          <a:p>
            <a:r>
              <a:rPr lang="en-US" sz="2800" dirty="0"/>
              <a:t>Divide and Conquer</a:t>
            </a:r>
          </a:p>
          <a:p>
            <a:r>
              <a:rPr lang="en-US" sz="2800" dirty="0"/>
              <a:t>Map-Reduce</a:t>
            </a:r>
          </a:p>
          <a:p>
            <a:r>
              <a:rPr lang="en-US" sz="2800" dirty="0"/>
              <a:t>Repository</a:t>
            </a:r>
          </a:p>
          <a:p>
            <a:r>
              <a:rPr lang="en-US" sz="2800" dirty="0"/>
              <a:t>Pipelines/Workflows</a:t>
            </a:r>
          </a:p>
          <a:p>
            <a:r>
              <a:rPr lang="en-US" sz="2800" dirty="0"/>
              <a:t>Recursion</a:t>
            </a:r>
          </a:p>
        </p:txBody>
      </p:sp>
      <p:sp>
        <p:nvSpPr>
          <p:cNvPr id="4" name="TextBox 3">
            <a:extLst>
              <a:ext uri="{FF2B5EF4-FFF2-40B4-BE49-F238E27FC236}">
                <a16:creationId xmlns:a16="http://schemas.microsoft.com/office/drawing/2014/main" id="{CAFA11D8-5265-A74A-9239-95AFBF19B18A}"/>
              </a:ext>
            </a:extLst>
          </p:cNvPr>
          <p:cNvSpPr txBox="1"/>
          <p:nvPr/>
        </p:nvSpPr>
        <p:spPr>
          <a:xfrm>
            <a:off x="457200" y="4374118"/>
            <a:ext cx="487634"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240599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BA780ED-08CE-5B4E-BD18-23A9C50E796D}"/>
              </a:ext>
            </a:extLst>
          </p:cNvPr>
          <p:cNvSpPr>
            <a:spLocks noGrp="1"/>
          </p:cNvSpPr>
          <p:nvPr>
            <p:ph type="title" idx="4294967295"/>
          </p:nvPr>
        </p:nvSpPr>
        <p:spPr>
          <a:xfrm>
            <a:off x="628650" y="428625"/>
            <a:ext cx="7886700" cy="552450"/>
          </a:xfrm>
          <a:prstGeom prst="rect">
            <a:avLst/>
          </a:prstGeom>
        </p:spPr>
        <p:txBody>
          <a:bodyPr/>
          <a:lstStyle/>
          <a:p>
            <a:r>
              <a:rPr lang="en-US" sz="3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Divide and Conquer</a:t>
            </a:r>
            <a:r>
              <a:rPr lang="en-US" dirty="0"/>
              <a:t> </a:t>
            </a:r>
          </a:p>
        </p:txBody>
      </p:sp>
      <p:sp>
        <p:nvSpPr>
          <p:cNvPr id="3" name="Text Placeholder 2">
            <a:extLst>
              <a:ext uri="{FF2B5EF4-FFF2-40B4-BE49-F238E27FC236}">
                <a16:creationId xmlns:a16="http://schemas.microsoft.com/office/drawing/2014/main" id="{3F28B7BA-4105-CE47-AC3B-11FF3A0D6B7D}"/>
              </a:ext>
            </a:extLst>
          </p:cNvPr>
          <p:cNvSpPr>
            <a:spLocks noGrp="1"/>
          </p:cNvSpPr>
          <p:nvPr>
            <p:ph type="body" sz="quarter" idx="16"/>
          </p:nvPr>
        </p:nvSpPr>
        <p:spPr>
          <a:xfrm>
            <a:off x="533919" y="1390650"/>
            <a:ext cx="4038081" cy="3077573"/>
          </a:xfrm>
        </p:spPr>
        <p:txBody>
          <a:bodyPr/>
          <a:lstStyle/>
          <a:p>
            <a:r>
              <a:rPr lang="en-US" sz="2000" dirty="0"/>
              <a:t>Take large datasets and divide up</a:t>
            </a:r>
          </a:p>
          <a:p>
            <a:r>
              <a:rPr lang="en-US" sz="2000" dirty="0"/>
              <a:t>Often implemented via recursive algorithms</a:t>
            </a:r>
          </a:p>
          <a:p>
            <a:r>
              <a:rPr lang="en-US" sz="2000" dirty="0"/>
              <a:t>Solving small problems and apply those solutions to solve ever larger problems</a:t>
            </a:r>
          </a:p>
          <a:p>
            <a:r>
              <a:rPr lang="en-US" sz="2000" dirty="0"/>
              <a:t>Easily implemented on powerful computing platforms that can maintain complex state</a:t>
            </a:r>
          </a:p>
        </p:txBody>
      </p:sp>
      <p:grpSp>
        <p:nvGrpSpPr>
          <p:cNvPr id="27" name="Group 26" descr="This diagram depicts 4 pieces of data that is divided binarily at each step. At the third stage, each data item is separate from the others. Then the data is recombined into one collection of data.">
            <a:extLst>
              <a:ext uri="{FF2B5EF4-FFF2-40B4-BE49-F238E27FC236}">
                <a16:creationId xmlns:a16="http://schemas.microsoft.com/office/drawing/2014/main" id="{6BD1771A-786E-B840-BDC7-D3B676535E5E}"/>
              </a:ext>
            </a:extLst>
          </p:cNvPr>
          <p:cNvGrpSpPr/>
          <p:nvPr/>
        </p:nvGrpSpPr>
        <p:grpSpPr>
          <a:xfrm>
            <a:off x="4876798" y="1362633"/>
            <a:ext cx="3908611" cy="2841814"/>
            <a:chOff x="4876798" y="1362633"/>
            <a:chExt cx="3908611" cy="2841814"/>
          </a:xfrm>
        </p:grpSpPr>
        <p:sp>
          <p:nvSpPr>
            <p:cNvPr id="4" name="Process 3">
              <a:extLst>
                <a:ext uri="{FF2B5EF4-FFF2-40B4-BE49-F238E27FC236}">
                  <a16:creationId xmlns:a16="http://schemas.microsoft.com/office/drawing/2014/main" id="{86E4786C-BFDC-B448-8329-28E155168344}"/>
                </a:ext>
              </a:extLst>
            </p:cNvPr>
            <p:cNvSpPr/>
            <p:nvPr/>
          </p:nvSpPr>
          <p:spPr>
            <a:xfrm>
              <a:off x="4948518" y="1362635"/>
              <a:ext cx="3738282"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Process 4">
              <a:extLst>
                <a:ext uri="{FF2B5EF4-FFF2-40B4-BE49-F238E27FC236}">
                  <a16:creationId xmlns:a16="http://schemas.microsoft.com/office/drawing/2014/main" id="{611BAB02-FC14-DF42-AF59-546F947C78EC}"/>
                </a:ext>
              </a:extLst>
            </p:cNvPr>
            <p:cNvSpPr/>
            <p:nvPr/>
          </p:nvSpPr>
          <p:spPr>
            <a:xfrm>
              <a:off x="4948518" y="1362634"/>
              <a:ext cx="1873623"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Process 5">
              <a:extLst>
                <a:ext uri="{FF2B5EF4-FFF2-40B4-BE49-F238E27FC236}">
                  <a16:creationId xmlns:a16="http://schemas.microsoft.com/office/drawing/2014/main" id="{0AAB6A8A-5C24-F64B-9683-A4301FB542D6}"/>
                </a:ext>
              </a:extLst>
            </p:cNvPr>
            <p:cNvSpPr/>
            <p:nvPr/>
          </p:nvSpPr>
          <p:spPr>
            <a:xfrm>
              <a:off x="6813176" y="1362633"/>
              <a:ext cx="1873624"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Process 6">
              <a:extLst>
                <a:ext uri="{FF2B5EF4-FFF2-40B4-BE49-F238E27FC236}">
                  <a16:creationId xmlns:a16="http://schemas.microsoft.com/office/drawing/2014/main" id="{758A50E4-B878-5D4F-94A1-06A687CCC3FD}"/>
                </a:ext>
              </a:extLst>
            </p:cNvPr>
            <p:cNvSpPr/>
            <p:nvPr/>
          </p:nvSpPr>
          <p:spPr>
            <a:xfrm>
              <a:off x="4939553" y="1362634"/>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Process 7">
              <a:extLst>
                <a:ext uri="{FF2B5EF4-FFF2-40B4-BE49-F238E27FC236}">
                  <a16:creationId xmlns:a16="http://schemas.microsoft.com/office/drawing/2014/main" id="{D7E861FD-168C-D842-BBE3-4465EC514257}"/>
                </a:ext>
              </a:extLst>
            </p:cNvPr>
            <p:cNvSpPr/>
            <p:nvPr/>
          </p:nvSpPr>
          <p:spPr>
            <a:xfrm>
              <a:off x="7781365" y="1362634"/>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Process 8">
              <a:extLst>
                <a:ext uri="{FF2B5EF4-FFF2-40B4-BE49-F238E27FC236}">
                  <a16:creationId xmlns:a16="http://schemas.microsoft.com/office/drawing/2014/main" id="{E66F8FC9-0795-2B43-B8E7-DFA33B4028B7}"/>
                </a:ext>
              </a:extLst>
            </p:cNvPr>
            <p:cNvSpPr/>
            <p:nvPr/>
          </p:nvSpPr>
          <p:spPr>
            <a:xfrm>
              <a:off x="4885763" y="1971115"/>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Process 9">
              <a:extLst>
                <a:ext uri="{FF2B5EF4-FFF2-40B4-BE49-F238E27FC236}">
                  <a16:creationId xmlns:a16="http://schemas.microsoft.com/office/drawing/2014/main" id="{DE556B1A-1A74-0449-A641-D222C3F74948}"/>
                </a:ext>
              </a:extLst>
            </p:cNvPr>
            <p:cNvSpPr/>
            <p:nvPr/>
          </p:nvSpPr>
          <p:spPr>
            <a:xfrm>
              <a:off x="5791198" y="1971115"/>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Process 10">
              <a:extLst>
                <a:ext uri="{FF2B5EF4-FFF2-40B4-BE49-F238E27FC236}">
                  <a16:creationId xmlns:a16="http://schemas.microsoft.com/office/drawing/2014/main" id="{015B561E-62DB-1543-93FB-0FC14B9655F5}"/>
                </a:ext>
              </a:extLst>
            </p:cNvPr>
            <p:cNvSpPr/>
            <p:nvPr/>
          </p:nvSpPr>
          <p:spPr>
            <a:xfrm>
              <a:off x="6947645" y="1971115"/>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Process 11">
              <a:extLst>
                <a:ext uri="{FF2B5EF4-FFF2-40B4-BE49-F238E27FC236}">
                  <a16:creationId xmlns:a16="http://schemas.microsoft.com/office/drawing/2014/main" id="{F99D1610-4111-734E-B245-D5D23CC213DC}"/>
                </a:ext>
              </a:extLst>
            </p:cNvPr>
            <p:cNvSpPr/>
            <p:nvPr/>
          </p:nvSpPr>
          <p:spPr>
            <a:xfrm>
              <a:off x="7853080" y="1971115"/>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Process 12">
              <a:extLst>
                <a:ext uri="{FF2B5EF4-FFF2-40B4-BE49-F238E27FC236}">
                  <a16:creationId xmlns:a16="http://schemas.microsoft.com/office/drawing/2014/main" id="{72EB2A79-2D4D-7649-BCC2-E8452EA3D7DC}"/>
                </a:ext>
              </a:extLst>
            </p:cNvPr>
            <p:cNvSpPr/>
            <p:nvPr/>
          </p:nvSpPr>
          <p:spPr>
            <a:xfrm>
              <a:off x="4876798" y="2571750"/>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Process 14">
              <a:extLst>
                <a:ext uri="{FF2B5EF4-FFF2-40B4-BE49-F238E27FC236}">
                  <a16:creationId xmlns:a16="http://schemas.microsoft.com/office/drawing/2014/main" id="{015DDA52-3236-C14C-BB9D-5E736ABD81C0}"/>
                </a:ext>
              </a:extLst>
            </p:cNvPr>
            <p:cNvSpPr/>
            <p:nvPr/>
          </p:nvSpPr>
          <p:spPr>
            <a:xfrm>
              <a:off x="5836021" y="2571750"/>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Process 15">
              <a:extLst>
                <a:ext uri="{FF2B5EF4-FFF2-40B4-BE49-F238E27FC236}">
                  <a16:creationId xmlns:a16="http://schemas.microsoft.com/office/drawing/2014/main" id="{177C710B-B124-2842-85B2-2AAB72B70632}"/>
                </a:ext>
              </a:extLst>
            </p:cNvPr>
            <p:cNvSpPr/>
            <p:nvPr/>
          </p:nvSpPr>
          <p:spPr>
            <a:xfrm>
              <a:off x="6920751" y="2571750"/>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Process 16">
              <a:extLst>
                <a:ext uri="{FF2B5EF4-FFF2-40B4-BE49-F238E27FC236}">
                  <a16:creationId xmlns:a16="http://schemas.microsoft.com/office/drawing/2014/main" id="{74122E1B-BE20-4041-A3BC-F51E56C00276}"/>
                </a:ext>
              </a:extLst>
            </p:cNvPr>
            <p:cNvSpPr/>
            <p:nvPr/>
          </p:nvSpPr>
          <p:spPr>
            <a:xfrm>
              <a:off x="7879974" y="2571750"/>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Process 17">
              <a:extLst>
                <a:ext uri="{FF2B5EF4-FFF2-40B4-BE49-F238E27FC236}">
                  <a16:creationId xmlns:a16="http://schemas.microsoft.com/office/drawing/2014/main" id="{554CD45E-5F03-494F-AFBD-FB5965B3F5B9}"/>
                </a:ext>
              </a:extLst>
            </p:cNvPr>
            <p:cNvSpPr/>
            <p:nvPr/>
          </p:nvSpPr>
          <p:spPr>
            <a:xfrm>
              <a:off x="4894728" y="3163421"/>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Process 18">
              <a:extLst>
                <a:ext uri="{FF2B5EF4-FFF2-40B4-BE49-F238E27FC236}">
                  <a16:creationId xmlns:a16="http://schemas.microsoft.com/office/drawing/2014/main" id="{8DCE2588-6968-0A42-8ACA-124447CA7794}"/>
                </a:ext>
              </a:extLst>
            </p:cNvPr>
            <p:cNvSpPr/>
            <p:nvPr/>
          </p:nvSpPr>
          <p:spPr>
            <a:xfrm>
              <a:off x="5800163" y="3163421"/>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Process 19">
              <a:extLst>
                <a:ext uri="{FF2B5EF4-FFF2-40B4-BE49-F238E27FC236}">
                  <a16:creationId xmlns:a16="http://schemas.microsoft.com/office/drawing/2014/main" id="{D709DAD3-8190-B842-B088-92BAC910377D}"/>
                </a:ext>
              </a:extLst>
            </p:cNvPr>
            <p:cNvSpPr/>
            <p:nvPr/>
          </p:nvSpPr>
          <p:spPr>
            <a:xfrm>
              <a:off x="6956610" y="3163421"/>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Process 20">
              <a:extLst>
                <a:ext uri="{FF2B5EF4-FFF2-40B4-BE49-F238E27FC236}">
                  <a16:creationId xmlns:a16="http://schemas.microsoft.com/office/drawing/2014/main" id="{12DAEA51-7527-FA4E-8753-4A0EA0EAB093}"/>
                </a:ext>
              </a:extLst>
            </p:cNvPr>
            <p:cNvSpPr/>
            <p:nvPr/>
          </p:nvSpPr>
          <p:spPr>
            <a:xfrm>
              <a:off x="7862045" y="3163421"/>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Process 21">
              <a:extLst>
                <a:ext uri="{FF2B5EF4-FFF2-40B4-BE49-F238E27FC236}">
                  <a16:creationId xmlns:a16="http://schemas.microsoft.com/office/drawing/2014/main" id="{1E5988CE-D223-9E41-A433-59C102797123}"/>
                </a:ext>
              </a:extLst>
            </p:cNvPr>
            <p:cNvSpPr/>
            <p:nvPr/>
          </p:nvSpPr>
          <p:spPr>
            <a:xfrm>
              <a:off x="4948518" y="3783106"/>
              <a:ext cx="3738282"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Process 22">
              <a:extLst>
                <a:ext uri="{FF2B5EF4-FFF2-40B4-BE49-F238E27FC236}">
                  <a16:creationId xmlns:a16="http://schemas.microsoft.com/office/drawing/2014/main" id="{9174EEDD-BB14-634C-8542-26452E5B0517}"/>
                </a:ext>
              </a:extLst>
            </p:cNvPr>
            <p:cNvSpPr/>
            <p:nvPr/>
          </p:nvSpPr>
          <p:spPr>
            <a:xfrm>
              <a:off x="4948518" y="3783105"/>
              <a:ext cx="1873623"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Process 23">
              <a:extLst>
                <a:ext uri="{FF2B5EF4-FFF2-40B4-BE49-F238E27FC236}">
                  <a16:creationId xmlns:a16="http://schemas.microsoft.com/office/drawing/2014/main" id="{66AD680C-190F-AC45-9678-F4B8C730C924}"/>
                </a:ext>
              </a:extLst>
            </p:cNvPr>
            <p:cNvSpPr/>
            <p:nvPr/>
          </p:nvSpPr>
          <p:spPr>
            <a:xfrm>
              <a:off x="6813176" y="3783104"/>
              <a:ext cx="1873624"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Process 24">
              <a:extLst>
                <a:ext uri="{FF2B5EF4-FFF2-40B4-BE49-F238E27FC236}">
                  <a16:creationId xmlns:a16="http://schemas.microsoft.com/office/drawing/2014/main" id="{5CFF67AE-5F30-384B-B026-C56B0D1A5940}"/>
                </a:ext>
              </a:extLst>
            </p:cNvPr>
            <p:cNvSpPr/>
            <p:nvPr/>
          </p:nvSpPr>
          <p:spPr>
            <a:xfrm>
              <a:off x="4939553" y="3783105"/>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Process 25">
              <a:extLst>
                <a:ext uri="{FF2B5EF4-FFF2-40B4-BE49-F238E27FC236}">
                  <a16:creationId xmlns:a16="http://schemas.microsoft.com/office/drawing/2014/main" id="{461F7249-1613-9E4E-B00A-EDD36328E23A}"/>
                </a:ext>
              </a:extLst>
            </p:cNvPr>
            <p:cNvSpPr/>
            <p:nvPr/>
          </p:nvSpPr>
          <p:spPr>
            <a:xfrm>
              <a:off x="7781365" y="3783105"/>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4E8B5CE4-3510-2C49-9FD0-DB2938326B4F}"/>
                </a:ext>
              </a:extLst>
            </p:cNvPr>
            <p:cNvCxnSpPr>
              <a:cxnSpLocks/>
            </p:cNvCxnSpPr>
            <p:nvPr/>
          </p:nvCxnSpPr>
          <p:spPr>
            <a:xfrm flipH="1">
              <a:off x="5773271" y="1792941"/>
              <a:ext cx="1048870" cy="1434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07AB49E-06B7-314D-92CA-B98C65C65390}"/>
                </a:ext>
              </a:extLst>
            </p:cNvPr>
            <p:cNvCxnSpPr>
              <a:cxnSpLocks/>
            </p:cNvCxnSpPr>
            <p:nvPr/>
          </p:nvCxnSpPr>
          <p:spPr>
            <a:xfrm>
              <a:off x="6813176" y="1792941"/>
              <a:ext cx="1057836" cy="1524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2EFDC06-FC1F-4149-8160-4DF7CB7EF605}"/>
                </a:ext>
              </a:extLst>
            </p:cNvPr>
            <p:cNvCxnSpPr>
              <a:cxnSpLocks/>
              <a:endCxn id="13" idx="0"/>
            </p:cNvCxnSpPr>
            <p:nvPr/>
          </p:nvCxnSpPr>
          <p:spPr>
            <a:xfrm flipH="1">
              <a:off x="5329516" y="2384612"/>
              <a:ext cx="461684" cy="1871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06455B3-1F16-7E4C-9BC1-A5B967B3289D}"/>
                </a:ext>
              </a:extLst>
            </p:cNvPr>
            <p:cNvCxnSpPr>
              <a:cxnSpLocks/>
              <a:endCxn id="15" idx="0"/>
            </p:cNvCxnSpPr>
            <p:nvPr/>
          </p:nvCxnSpPr>
          <p:spPr>
            <a:xfrm>
              <a:off x="5782235" y="2393576"/>
              <a:ext cx="506504" cy="1781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C33E38A-9F9D-8D4A-A290-7C0B7B5082F8}"/>
                </a:ext>
              </a:extLst>
            </p:cNvPr>
            <p:cNvCxnSpPr>
              <a:cxnSpLocks/>
            </p:cNvCxnSpPr>
            <p:nvPr/>
          </p:nvCxnSpPr>
          <p:spPr>
            <a:xfrm>
              <a:off x="7871012" y="2393576"/>
              <a:ext cx="506504" cy="1781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7FCF3C-EFAB-4041-A9B0-EBC06DFE324D}"/>
                </a:ext>
              </a:extLst>
            </p:cNvPr>
            <p:cNvCxnSpPr>
              <a:cxnSpLocks/>
            </p:cNvCxnSpPr>
            <p:nvPr/>
          </p:nvCxnSpPr>
          <p:spPr>
            <a:xfrm flipH="1">
              <a:off x="7382434" y="2384612"/>
              <a:ext cx="461684" cy="1871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4773638-717B-EF49-836D-DAB4A4D1844B}"/>
                </a:ext>
              </a:extLst>
            </p:cNvPr>
            <p:cNvCxnSpPr>
              <a:cxnSpLocks/>
              <a:stCxn id="13" idx="2"/>
            </p:cNvCxnSpPr>
            <p:nvPr/>
          </p:nvCxnSpPr>
          <p:spPr>
            <a:xfrm>
              <a:off x="5329516" y="2993091"/>
              <a:ext cx="470649" cy="1624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47C12C9-DB66-EB47-96A2-DE34A181A5BA}"/>
                </a:ext>
              </a:extLst>
            </p:cNvPr>
            <p:cNvCxnSpPr>
              <a:cxnSpLocks/>
              <a:stCxn id="15" idx="2"/>
            </p:cNvCxnSpPr>
            <p:nvPr/>
          </p:nvCxnSpPr>
          <p:spPr>
            <a:xfrm flipH="1">
              <a:off x="5750857" y="2993091"/>
              <a:ext cx="537882" cy="1613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ABADA69-A0C3-F047-A8C8-B7F0A385EB08}"/>
                </a:ext>
              </a:extLst>
            </p:cNvPr>
            <p:cNvCxnSpPr>
              <a:cxnSpLocks/>
            </p:cNvCxnSpPr>
            <p:nvPr/>
          </p:nvCxnSpPr>
          <p:spPr>
            <a:xfrm>
              <a:off x="7400363" y="3002056"/>
              <a:ext cx="470649" cy="1624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B96856F-2050-DC46-A458-CCF50EECC12A}"/>
                </a:ext>
              </a:extLst>
            </p:cNvPr>
            <p:cNvCxnSpPr>
              <a:cxnSpLocks/>
            </p:cNvCxnSpPr>
            <p:nvPr/>
          </p:nvCxnSpPr>
          <p:spPr>
            <a:xfrm flipH="1">
              <a:off x="7821704" y="3002056"/>
              <a:ext cx="537882" cy="1613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24C9D80-6ABD-1743-A9B7-7AC102E7DB7F}"/>
                </a:ext>
              </a:extLst>
            </p:cNvPr>
            <p:cNvCxnSpPr>
              <a:cxnSpLocks/>
            </p:cNvCxnSpPr>
            <p:nvPr/>
          </p:nvCxnSpPr>
          <p:spPr>
            <a:xfrm>
              <a:off x="5791200" y="3603812"/>
              <a:ext cx="1039906" cy="1524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F09E9CA-ED71-DF48-98D2-ECB19F7FED10}"/>
                </a:ext>
              </a:extLst>
            </p:cNvPr>
            <p:cNvCxnSpPr>
              <a:cxnSpLocks/>
            </p:cNvCxnSpPr>
            <p:nvPr/>
          </p:nvCxnSpPr>
          <p:spPr>
            <a:xfrm flipH="1">
              <a:off x="6813176" y="3585883"/>
              <a:ext cx="1048871" cy="1703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9920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D737DE2-51E9-F34C-8282-9509005E8D42}"/>
              </a:ext>
            </a:extLst>
          </p:cNvPr>
          <p:cNvSpPr>
            <a:spLocks noGrp="1"/>
          </p:cNvSpPr>
          <p:nvPr>
            <p:ph type="title" idx="4294967295"/>
          </p:nvPr>
        </p:nvSpPr>
        <p:spPr>
          <a:xfrm>
            <a:off x="628650" y="428625"/>
            <a:ext cx="7886700" cy="523875"/>
          </a:xfrm>
          <a:prstGeom prst="rect">
            <a:avLst/>
          </a:prstGeom>
        </p:spPr>
        <p:txBody>
          <a:bodyPr/>
          <a:lstStyle/>
          <a:p>
            <a:r>
              <a:rPr lang="en-US" sz="3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Map-Reduce</a:t>
            </a:r>
            <a:r>
              <a:rPr lang="en-US" dirty="0"/>
              <a:t> </a:t>
            </a:r>
          </a:p>
        </p:txBody>
      </p:sp>
      <p:sp>
        <p:nvSpPr>
          <p:cNvPr id="3" name="Text Placeholder 2">
            <a:extLst>
              <a:ext uri="{FF2B5EF4-FFF2-40B4-BE49-F238E27FC236}">
                <a16:creationId xmlns:a16="http://schemas.microsoft.com/office/drawing/2014/main" id="{8D6AE09D-D216-0B41-B16C-249FDE551450}"/>
              </a:ext>
            </a:extLst>
          </p:cNvPr>
          <p:cNvSpPr>
            <a:spLocks noGrp="1"/>
          </p:cNvSpPr>
          <p:nvPr>
            <p:ph type="body" sz="quarter" idx="16"/>
          </p:nvPr>
        </p:nvSpPr>
        <p:spPr>
          <a:xfrm>
            <a:off x="533919" y="1390650"/>
            <a:ext cx="4038081" cy="3077573"/>
          </a:xfrm>
        </p:spPr>
        <p:txBody>
          <a:bodyPr/>
          <a:lstStyle/>
          <a:p>
            <a:r>
              <a:rPr lang="en-US" dirty="0"/>
              <a:t>Similar to divide and conquer, with division of data/computation</a:t>
            </a:r>
          </a:p>
          <a:p>
            <a:r>
              <a:rPr lang="en-US" dirty="0"/>
              <a:t>Often skips much of hierarchy of divide and conquer, map single data point to a single result.</a:t>
            </a:r>
          </a:p>
          <a:p>
            <a:r>
              <a:rPr lang="en-US" dirty="0"/>
              <a:t>Reduce series of inputs to single result.</a:t>
            </a:r>
          </a:p>
          <a:p>
            <a:r>
              <a:rPr lang="en-US" dirty="0"/>
              <a:t>Can include multiple stages and repeated iterations.</a:t>
            </a:r>
          </a:p>
          <a:p>
            <a:r>
              <a:rPr lang="en-US" dirty="0"/>
              <a:t>Operations in map and reduces steps work best if simple and uniform across a stage.</a:t>
            </a:r>
          </a:p>
        </p:txBody>
      </p:sp>
      <p:grpSp>
        <p:nvGrpSpPr>
          <p:cNvPr id="10" name="Group 9" descr="This figure shows three stages of a process. The first stage at the top has 4 pieces of data and fans out to 4 individual steps each with its own data item. In the last stage, all of the data is combined into a single response.">
            <a:extLst>
              <a:ext uri="{FF2B5EF4-FFF2-40B4-BE49-F238E27FC236}">
                <a16:creationId xmlns:a16="http://schemas.microsoft.com/office/drawing/2014/main" id="{C71EB594-D30F-584A-964C-5D1A9DC81373}"/>
              </a:ext>
            </a:extLst>
          </p:cNvPr>
          <p:cNvGrpSpPr/>
          <p:nvPr/>
        </p:nvGrpSpPr>
        <p:grpSpPr>
          <a:xfrm>
            <a:off x="4876798" y="1362633"/>
            <a:ext cx="3908611" cy="2823883"/>
            <a:chOff x="4876798" y="1362633"/>
            <a:chExt cx="3908611" cy="2823883"/>
          </a:xfrm>
        </p:grpSpPr>
        <p:sp>
          <p:nvSpPr>
            <p:cNvPr id="4" name="Process 3">
              <a:extLst>
                <a:ext uri="{FF2B5EF4-FFF2-40B4-BE49-F238E27FC236}">
                  <a16:creationId xmlns:a16="http://schemas.microsoft.com/office/drawing/2014/main" id="{E0448BD1-A4B5-2E4F-9CB1-91F5D99C6239}"/>
                </a:ext>
              </a:extLst>
            </p:cNvPr>
            <p:cNvSpPr/>
            <p:nvPr/>
          </p:nvSpPr>
          <p:spPr>
            <a:xfrm>
              <a:off x="4948518" y="1362635"/>
              <a:ext cx="3738282"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Process 4">
              <a:extLst>
                <a:ext uri="{FF2B5EF4-FFF2-40B4-BE49-F238E27FC236}">
                  <a16:creationId xmlns:a16="http://schemas.microsoft.com/office/drawing/2014/main" id="{AD49C447-90D2-9D4F-9EBC-9B594C67787C}"/>
                </a:ext>
              </a:extLst>
            </p:cNvPr>
            <p:cNvSpPr/>
            <p:nvPr/>
          </p:nvSpPr>
          <p:spPr>
            <a:xfrm>
              <a:off x="4948518" y="1362634"/>
              <a:ext cx="1873623"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Process 5">
              <a:extLst>
                <a:ext uri="{FF2B5EF4-FFF2-40B4-BE49-F238E27FC236}">
                  <a16:creationId xmlns:a16="http://schemas.microsoft.com/office/drawing/2014/main" id="{190E9D7E-FD6D-A640-A2EE-5C297BC6EFD0}"/>
                </a:ext>
              </a:extLst>
            </p:cNvPr>
            <p:cNvSpPr/>
            <p:nvPr/>
          </p:nvSpPr>
          <p:spPr>
            <a:xfrm>
              <a:off x="6813176" y="1362633"/>
              <a:ext cx="1873624"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Process 6">
              <a:extLst>
                <a:ext uri="{FF2B5EF4-FFF2-40B4-BE49-F238E27FC236}">
                  <a16:creationId xmlns:a16="http://schemas.microsoft.com/office/drawing/2014/main" id="{141D8498-D630-A84B-A1D7-80F07BBB3ACC}"/>
                </a:ext>
              </a:extLst>
            </p:cNvPr>
            <p:cNvSpPr/>
            <p:nvPr/>
          </p:nvSpPr>
          <p:spPr>
            <a:xfrm>
              <a:off x="4939553" y="1362634"/>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Process 7">
              <a:extLst>
                <a:ext uri="{FF2B5EF4-FFF2-40B4-BE49-F238E27FC236}">
                  <a16:creationId xmlns:a16="http://schemas.microsoft.com/office/drawing/2014/main" id="{9CE09A5E-1295-3C40-A859-6B98E4044F3C}"/>
                </a:ext>
              </a:extLst>
            </p:cNvPr>
            <p:cNvSpPr/>
            <p:nvPr/>
          </p:nvSpPr>
          <p:spPr>
            <a:xfrm>
              <a:off x="7781365" y="1362634"/>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Process 12">
              <a:extLst>
                <a:ext uri="{FF2B5EF4-FFF2-40B4-BE49-F238E27FC236}">
                  <a16:creationId xmlns:a16="http://schemas.microsoft.com/office/drawing/2014/main" id="{A81A6BF6-D616-7F44-ADCA-330ED9BBFC45}"/>
                </a:ext>
              </a:extLst>
            </p:cNvPr>
            <p:cNvSpPr/>
            <p:nvPr/>
          </p:nvSpPr>
          <p:spPr>
            <a:xfrm>
              <a:off x="4876798" y="2571750"/>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Process 13">
              <a:extLst>
                <a:ext uri="{FF2B5EF4-FFF2-40B4-BE49-F238E27FC236}">
                  <a16:creationId xmlns:a16="http://schemas.microsoft.com/office/drawing/2014/main" id="{A48ECACC-3F88-3744-9EF6-D8A90BA6E483}"/>
                </a:ext>
              </a:extLst>
            </p:cNvPr>
            <p:cNvSpPr/>
            <p:nvPr/>
          </p:nvSpPr>
          <p:spPr>
            <a:xfrm>
              <a:off x="5871880" y="2571750"/>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Process 14">
              <a:extLst>
                <a:ext uri="{FF2B5EF4-FFF2-40B4-BE49-F238E27FC236}">
                  <a16:creationId xmlns:a16="http://schemas.microsoft.com/office/drawing/2014/main" id="{65B5A8C3-E736-0240-99EB-14C4482D6467}"/>
                </a:ext>
              </a:extLst>
            </p:cNvPr>
            <p:cNvSpPr/>
            <p:nvPr/>
          </p:nvSpPr>
          <p:spPr>
            <a:xfrm>
              <a:off x="6893857" y="2571750"/>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Process 15">
              <a:extLst>
                <a:ext uri="{FF2B5EF4-FFF2-40B4-BE49-F238E27FC236}">
                  <a16:creationId xmlns:a16="http://schemas.microsoft.com/office/drawing/2014/main" id="{F645EF3E-DEFB-E647-9F04-58B9F33A7228}"/>
                </a:ext>
              </a:extLst>
            </p:cNvPr>
            <p:cNvSpPr/>
            <p:nvPr/>
          </p:nvSpPr>
          <p:spPr>
            <a:xfrm>
              <a:off x="7879974" y="2571750"/>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Process 24">
              <a:extLst>
                <a:ext uri="{FF2B5EF4-FFF2-40B4-BE49-F238E27FC236}">
                  <a16:creationId xmlns:a16="http://schemas.microsoft.com/office/drawing/2014/main" id="{8035CF9B-F65C-DE43-8C34-7AD707CF49C3}"/>
                </a:ext>
              </a:extLst>
            </p:cNvPr>
            <p:cNvSpPr/>
            <p:nvPr/>
          </p:nvSpPr>
          <p:spPr>
            <a:xfrm>
              <a:off x="6347012" y="3765175"/>
              <a:ext cx="905435" cy="421341"/>
            </a:xfrm>
            <a:prstGeom prst="flowChartProcess">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7F5A099-B9C6-C347-A324-22984412B45F}"/>
                </a:ext>
              </a:extLst>
            </p:cNvPr>
            <p:cNvCxnSpPr>
              <a:cxnSpLocks/>
              <a:endCxn id="13" idx="0"/>
            </p:cNvCxnSpPr>
            <p:nvPr/>
          </p:nvCxnSpPr>
          <p:spPr>
            <a:xfrm flipH="1">
              <a:off x="5329516" y="1792941"/>
              <a:ext cx="1492626" cy="778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CADA626-6B9A-8741-ADF0-54A3F5273A7E}"/>
                </a:ext>
              </a:extLst>
            </p:cNvPr>
            <p:cNvCxnSpPr>
              <a:cxnSpLocks/>
              <a:endCxn id="14" idx="0"/>
            </p:cNvCxnSpPr>
            <p:nvPr/>
          </p:nvCxnSpPr>
          <p:spPr>
            <a:xfrm flipH="1">
              <a:off x="6324598" y="1792941"/>
              <a:ext cx="488578" cy="778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F9C59E3-ADCC-A64F-9D6B-EE6C8AA19363}"/>
                </a:ext>
              </a:extLst>
            </p:cNvPr>
            <p:cNvCxnSpPr>
              <a:cxnSpLocks/>
              <a:stCxn id="13" idx="2"/>
            </p:cNvCxnSpPr>
            <p:nvPr/>
          </p:nvCxnSpPr>
          <p:spPr>
            <a:xfrm>
              <a:off x="5329516" y="2993091"/>
              <a:ext cx="1501590" cy="7631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D7F1269-769F-524F-A62B-218C6324CC59}"/>
                </a:ext>
              </a:extLst>
            </p:cNvPr>
            <p:cNvCxnSpPr>
              <a:cxnSpLocks/>
              <a:stCxn id="14" idx="2"/>
            </p:cNvCxnSpPr>
            <p:nvPr/>
          </p:nvCxnSpPr>
          <p:spPr>
            <a:xfrm>
              <a:off x="6324598" y="2993091"/>
              <a:ext cx="488579" cy="7631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6E090D3-6BD1-D345-A2B7-7632A09C8354}"/>
                </a:ext>
              </a:extLst>
            </p:cNvPr>
            <p:cNvCxnSpPr>
              <a:cxnSpLocks/>
              <a:endCxn id="15" idx="0"/>
            </p:cNvCxnSpPr>
            <p:nvPr/>
          </p:nvCxnSpPr>
          <p:spPr>
            <a:xfrm>
              <a:off x="6822142" y="1775012"/>
              <a:ext cx="524433" cy="7967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AD33311-CEF8-E04C-B5C9-4234000D9AE6}"/>
                </a:ext>
              </a:extLst>
            </p:cNvPr>
            <p:cNvCxnSpPr>
              <a:cxnSpLocks/>
              <a:endCxn id="16" idx="0"/>
            </p:cNvCxnSpPr>
            <p:nvPr/>
          </p:nvCxnSpPr>
          <p:spPr>
            <a:xfrm>
              <a:off x="6813176" y="1775012"/>
              <a:ext cx="1519516" cy="7967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613CE0A-AA90-204B-882D-780C78700FE5}"/>
                </a:ext>
              </a:extLst>
            </p:cNvPr>
            <p:cNvCxnSpPr>
              <a:cxnSpLocks/>
              <a:stCxn id="15" idx="2"/>
            </p:cNvCxnSpPr>
            <p:nvPr/>
          </p:nvCxnSpPr>
          <p:spPr>
            <a:xfrm flipH="1">
              <a:off x="6786282" y="2993091"/>
              <a:ext cx="560293" cy="7631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771F9DA-FCFD-3449-BD9B-6136DAF7933C}"/>
                </a:ext>
              </a:extLst>
            </p:cNvPr>
            <p:cNvCxnSpPr>
              <a:cxnSpLocks/>
              <a:stCxn id="16" idx="2"/>
            </p:cNvCxnSpPr>
            <p:nvPr/>
          </p:nvCxnSpPr>
          <p:spPr>
            <a:xfrm flipH="1">
              <a:off x="6777318" y="2993091"/>
              <a:ext cx="1555374" cy="7631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2668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3075703-DF3A-8645-A23E-12363E664FD6}"/>
              </a:ext>
            </a:extLst>
          </p:cNvPr>
          <p:cNvSpPr>
            <a:spLocks noGrp="1"/>
          </p:cNvSpPr>
          <p:nvPr>
            <p:ph type="title" idx="4294967295"/>
          </p:nvPr>
        </p:nvSpPr>
        <p:spPr>
          <a:xfrm>
            <a:off x="628650" y="428625"/>
            <a:ext cx="7886700" cy="552450"/>
          </a:xfrm>
          <a:prstGeom prst="rect">
            <a:avLst/>
          </a:prstGeom>
        </p:spPr>
        <p:txBody>
          <a:bodyPr/>
          <a:lstStyle/>
          <a:p>
            <a:r>
              <a:rPr lang="en-US" sz="3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Repository</a:t>
            </a:r>
            <a:r>
              <a:rPr lang="en-US" dirty="0"/>
              <a:t> </a:t>
            </a:r>
          </a:p>
        </p:txBody>
      </p:sp>
      <p:sp>
        <p:nvSpPr>
          <p:cNvPr id="3" name="Text Placeholder 2">
            <a:extLst>
              <a:ext uri="{FF2B5EF4-FFF2-40B4-BE49-F238E27FC236}">
                <a16:creationId xmlns:a16="http://schemas.microsoft.com/office/drawing/2014/main" id="{D56EA09C-4123-B04F-93B5-6B4DFDAE3E84}"/>
              </a:ext>
            </a:extLst>
          </p:cNvPr>
          <p:cNvSpPr>
            <a:spLocks noGrp="1"/>
          </p:cNvSpPr>
          <p:nvPr>
            <p:ph type="body" sz="quarter" idx="16"/>
          </p:nvPr>
        </p:nvSpPr>
        <p:spPr>
          <a:xfrm>
            <a:off x="533919" y="1390650"/>
            <a:ext cx="4038081" cy="3077573"/>
          </a:xfrm>
        </p:spPr>
        <p:txBody>
          <a:bodyPr/>
          <a:lstStyle/>
          <a:p>
            <a:r>
              <a:rPr lang="en-US" sz="2000" dirty="0"/>
              <a:t>Repository manages central state across multiple running processes</a:t>
            </a:r>
          </a:p>
          <a:p>
            <a:r>
              <a:rPr lang="en-US" sz="2000" dirty="0"/>
              <a:t>Processes access and update their own and central state through predefined communications mechanisms</a:t>
            </a:r>
          </a:p>
          <a:p>
            <a:r>
              <a:rPr lang="en-US" sz="2000" dirty="0"/>
              <a:t>Need to ensure that two processes don’t have access to same data simultaneously</a:t>
            </a:r>
          </a:p>
        </p:txBody>
      </p:sp>
      <p:grpSp>
        <p:nvGrpSpPr>
          <p:cNvPr id="12" name="Group 11" descr="This image shows a centralized repository with four processes sending and receivinf data solely from the repository.">
            <a:extLst>
              <a:ext uri="{FF2B5EF4-FFF2-40B4-BE49-F238E27FC236}">
                <a16:creationId xmlns:a16="http://schemas.microsoft.com/office/drawing/2014/main" id="{F8C4E6C7-93B2-D749-9447-658F91882E0C}"/>
              </a:ext>
            </a:extLst>
          </p:cNvPr>
          <p:cNvGrpSpPr/>
          <p:nvPr/>
        </p:nvGrpSpPr>
        <p:grpSpPr>
          <a:xfrm>
            <a:off x="4903694" y="1407458"/>
            <a:ext cx="3783106" cy="2187390"/>
            <a:chOff x="4903694" y="1407458"/>
            <a:chExt cx="3783106" cy="2187390"/>
          </a:xfrm>
        </p:grpSpPr>
        <p:sp>
          <p:nvSpPr>
            <p:cNvPr id="4" name="Oval 3">
              <a:extLst>
                <a:ext uri="{FF2B5EF4-FFF2-40B4-BE49-F238E27FC236}">
                  <a16:creationId xmlns:a16="http://schemas.microsoft.com/office/drawing/2014/main" id="{A39260C0-38FD-5742-B296-231A207FCDC5}"/>
                </a:ext>
              </a:extLst>
            </p:cNvPr>
            <p:cNvSpPr/>
            <p:nvPr/>
          </p:nvSpPr>
          <p:spPr>
            <a:xfrm>
              <a:off x="5880848" y="2274234"/>
              <a:ext cx="1864660" cy="595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Repository</a:t>
              </a:r>
            </a:p>
          </p:txBody>
        </p:sp>
        <p:sp>
          <p:nvSpPr>
            <p:cNvPr id="5" name="Process 4">
              <a:extLst>
                <a:ext uri="{FF2B5EF4-FFF2-40B4-BE49-F238E27FC236}">
                  <a16:creationId xmlns:a16="http://schemas.microsoft.com/office/drawing/2014/main" id="{6B7B1A2F-6FD5-A746-963C-CB912D74CAD2}"/>
                </a:ext>
              </a:extLst>
            </p:cNvPr>
            <p:cNvSpPr/>
            <p:nvPr/>
          </p:nvSpPr>
          <p:spPr>
            <a:xfrm>
              <a:off x="4903694" y="1407458"/>
              <a:ext cx="1084729" cy="573741"/>
            </a:xfrm>
            <a:prstGeom prst="flowChart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Process</a:t>
              </a:r>
            </a:p>
          </p:txBody>
        </p:sp>
        <p:sp>
          <p:nvSpPr>
            <p:cNvPr id="6" name="Process 5">
              <a:extLst>
                <a:ext uri="{FF2B5EF4-FFF2-40B4-BE49-F238E27FC236}">
                  <a16:creationId xmlns:a16="http://schemas.microsoft.com/office/drawing/2014/main" id="{D53C6353-A4D0-4744-B07F-9ABF4A071717}"/>
                </a:ext>
              </a:extLst>
            </p:cNvPr>
            <p:cNvSpPr/>
            <p:nvPr/>
          </p:nvSpPr>
          <p:spPr>
            <a:xfrm>
              <a:off x="7602071" y="1407459"/>
              <a:ext cx="1084729" cy="573741"/>
            </a:xfrm>
            <a:prstGeom prst="flowChart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Process</a:t>
              </a:r>
            </a:p>
          </p:txBody>
        </p:sp>
        <p:sp>
          <p:nvSpPr>
            <p:cNvPr id="7" name="Process 6">
              <a:extLst>
                <a:ext uri="{FF2B5EF4-FFF2-40B4-BE49-F238E27FC236}">
                  <a16:creationId xmlns:a16="http://schemas.microsoft.com/office/drawing/2014/main" id="{73841321-F6CB-3147-B8E3-BB649104A671}"/>
                </a:ext>
              </a:extLst>
            </p:cNvPr>
            <p:cNvSpPr/>
            <p:nvPr/>
          </p:nvSpPr>
          <p:spPr>
            <a:xfrm>
              <a:off x="4903694" y="3021106"/>
              <a:ext cx="1084729" cy="573741"/>
            </a:xfrm>
            <a:prstGeom prst="flowChart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Process</a:t>
              </a:r>
            </a:p>
          </p:txBody>
        </p:sp>
        <p:sp>
          <p:nvSpPr>
            <p:cNvPr id="8" name="Process 7">
              <a:extLst>
                <a:ext uri="{FF2B5EF4-FFF2-40B4-BE49-F238E27FC236}">
                  <a16:creationId xmlns:a16="http://schemas.microsoft.com/office/drawing/2014/main" id="{C80335F5-76F4-D142-A3E3-F672D795F792}"/>
                </a:ext>
              </a:extLst>
            </p:cNvPr>
            <p:cNvSpPr/>
            <p:nvPr/>
          </p:nvSpPr>
          <p:spPr>
            <a:xfrm>
              <a:off x="7602071" y="3021107"/>
              <a:ext cx="1084729" cy="573741"/>
            </a:xfrm>
            <a:prstGeom prst="flowChart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Process</a:t>
              </a:r>
            </a:p>
          </p:txBody>
        </p:sp>
        <p:cxnSp>
          <p:nvCxnSpPr>
            <p:cNvPr id="10" name="Straight Arrow Connector 9">
              <a:extLst>
                <a:ext uri="{FF2B5EF4-FFF2-40B4-BE49-F238E27FC236}">
                  <a16:creationId xmlns:a16="http://schemas.microsoft.com/office/drawing/2014/main" id="{50C1CD61-132C-A342-9EA9-12AF28C96DD3}"/>
                </a:ext>
              </a:extLst>
            </p:cNvPr>
            <p:cNvCxnSpPr>
              <a:cxnSpLocks/>
              <a:stCxn id="5" idx="2"/>
              <a:endCxn id="4" idx="2"/>
            </p:cNvCxnSpPr>
            <p:nvPr/>
          </p:nvCxnSpPr>
          <p:spPr>
            <a:xfrm>
              <a:off x="5446059" y="1981199"/>
              <a:ext cx="434789" cy="59055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5027D2D-5336-B24C-91E5-A19CA8402FD9}"/>
                </a:ext>
              </a:extLst>
            </p:cNvPr>
            <p:cNvCxnSpPr>
              <a:cxnSpLocks/>
              <a:stCxn id="6" idx="2"/>
              <a:endCxn id="4" idx="6"/>
            </p:cNvCxnSpPr>
            <p:nvPr/>
          </p:nvCxnSpPr>
          <p:spPr>
            <a:xfrm flipH="1">
              <a:off x="7745508" y="1981200"/>
              <a:ext cx="398928" cy="5905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A30E27B-2A4D-0842-95D1-F51067BA4B86}"/>
                </a:ext>
              </a:extLst>
            </p:cNvPr>
            <p:cNvCxnSpPr>
              <a:cxnSpLocks/>
              <a:stCxn id="7" idx="0"/>
              <a:endCxn id="4" idx="2"/>
            </p:cNvCxnSpPr>
            <p:nvPr/>
          </p:nvCxnSpPr>
          <p:spPr>
            <a:xfrm flipV="1">
              <a:off x="5446059" y="2571750"/>
              <a:ext cx="434789" cy="449356"/>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A9623B-69DE-0A4A-A77C-B100A8E68326}"/>
                </a:ext>
              </a:extLst>
            </p:cNvPr>
            <p:cNvCxnSpPr>
              <a:cxnSpLocks/>
              <a:stCxn id="8" idx="0"/>
              <a:endCxn id="4" idx="6"/>
            </p:cNvCxnSpPr>
            <p:nvPr/>
          </p:nvCxnSpPr>
          <p:spPr>
            <a:xfrm flipH="1" flipV="1">
              <a:off x="7745508" y="2571750"/>
              <a:ext cx="398928" cy="449357"/>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49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C2A6B2-D44C-734C-B4AD-734F21F744F3}"/>
              </a:ext>
            </a:extLst>
          </p:cNvPr>
          <p:cNvSpPr>
            <a:spLocks noGrp="1"/>
          </p:cNvSpPr>
          <p:nvPr>
            <p:ph type="title" idx="4294967295"/>
          </p:nvPr>
        </p:nvSpPr>
        <p:spPr>
          <a:xfrm>
            <a:off x="628650" y="428625"/>
            <a:ext cx="7886700" cy="542925"/>
          </a:xfrm>
          <a:prstGeom prst="rect">
            <a:avLst/>
          </a:prstGeom>
        </p:spPr>
        <p:txBody>
          <a:bodyPr/>
          <a:lstStyle/>
          <a:p>
            <a:r>
              <a:rPr lang="en-US" sz="3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Pipelines/Workflows</a:t>
            </a:r>
            <a:r>
              <a:rPr lang="en-US" dirty="0"/>
              <a:t> </a:t>
            </a:r>
          </a:p>
        </p:txBody>
      </p:sp>
      <p:sp>
        <p:nvSpPr>
          <p:cNvPr id="3" name="Text Placeholder 2">
            <a:extLst>
              <a:ext uri="{FF2B5EF4-FFF2-40B4-BE49-F238E27FC236}">
                <a16:creationId xmlns:a16="http://schemas.microsoft.com/office/drawing/2014/main" id="{BDAD4BBA-6980-4A4B-8337-AEE324639889}"/>
              </a:ext>
            </a:extLst>
          </p:cNvPr>
          <p:cNvSpPr>
            <a:spLocks noGrp="1"/>
          </p:cNvSpPr>
          <p:nvPr>
            <p:ph type="body" sz="quarter" idx="16"/>
          </p:nvPr>
        </p:nvSpPr>
        <p:spPr>
          <a:xfrm>
            <a:off x="533919" y="1390650"/>
            <a:ext cx="4038081" cy="3077573"/>
          </a:xfrm>
        </p:spPr>
        <p:txBody>
          <a:bodyPr/>
          <a:lstStyle/>
          <a:p>
            <a:r>
              <a:rPr lang="en-US" sz="2000" dirty="0"/>
              <a:t>Pipelines can manage multiple synchronous or asynchronous processing steps in a linear fashion</a:t>
            </a:r>
          </a:p>
          <a:p>
            <a:r>
              <a:rPr lang="en-US" sz="2000" dirty="0"/>
              <a:t>Each step can have its own logic</a:t>
            </a:r>
          </a:p>
          <a:p>
            <a:r>
              <a:rPr lang="en-US" sz="2000" dirty="0"/>
              <a:t>Workflows are similar to pipelines but are more complex interactions and can be represented as Directed Acyclic Graphs (not required)</a:t>
            </a:r>
          </a:p>
        </p:txBody>
      </p:sp>
      <p:graphicFrame>
        <p:nvGraphicFramePr>
          <p:cNvPr id="4" name="Diagram 3" descr="This figure shows a set of three steps that directly feed into each other, from left to right.">
            <a:extLst>
              <a:ext uri="{FF2B5EF4-FFF2-40B4-BE49-F238E27FC236}">
                <a16:creationId xmlns:a16="http://schemas.microsoft.com/office/drawing/2014/main" id="{9E018E16-1946-D74D-A9FC-FB2D056A396C}"/>
              </a:ext>
            </a:extLst>
          </p:cNvPr>
          <p:cNvGraphicFramePr/>
          <p:nvPr>
            <p:extLst>
              <p:ext uri="{D42A27DB-BD31-4B8C-83A1-F6EECF244321}">
                <p14:modId xmlns:p14="http://schemas.microsoft.com/office/powerpoint/2010/main" val="1736141071"/>
              </p:ext>
            </p:extLst>
          </p:nvPr>
        </p:nvGraphicFramePr>
        <p:xfrm>
          <a:off x="4572000" y="1380565"/>
          <a:ext cx="4114800" cy="1191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descr="This diagram shows a graph, presenting the flow of data from left to right forking and joining between multiple processing steps. On the right side of the image all data ends up being processed by a single step.">
            <a:extLst>
              <a:ext uri="{FF2B5EF4-FFF2-40B4-BE49-F238E27FC236}">
                <a16:creationId xmlns:a16="http://schemas.microsoft.com/office/drawing/2014/main" id="{D1E8310C-3EDA-3948-ADB4-282D328460B4}"/>
              </a:ext>
            </a:extLst>
          </p:cNvPr>
          <p:cNvGrpSpPr/>
          <p:nvPr/>
        </p:nvGrpSpPr>
        <p:grpSpPr>
          <a:xfrm>
            <a:off x="4769224" y="2571750"/>
            <a:ext cx="3783105" cy="2097742"/>
            <a:chOff x="4769224" y="2571750"/>
            <a:chExt cx="3783105" cy="2097742"/>
          </a:xfrm>
        </p:grpSpPr>
        <p:sp>
          <p:nvSpPr>
            <p:cNvPr id="5" name="Oval 4">
              <a:extLst>
                <a:ext uri="{FF2B5EF4-FFF2-40B4-BE49-F238E27FC236}">
                  <a16:creationId xmlns:a16="http://schemas.microsoft.com/office/drawing/2014/main" id="{7B0920DF-7119-FC41-BA69-0BA950DC68E1}"/>
                </a:ext>
              </a:extLst>
            </p:cNvPr>
            <p:cNvSpPr/>
            <p:nvPr/>
          </p:nvSpPr>
          <p:spPr>
            <a:xfrm>
              <a:off x="4769224" y="3451411"/>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89F3BAE-8D36-8745-AE14-8A1E35FD0606}"/>
                </a:ext>
              </a:extLst>
            </p:cNvPr>
            <p:cNvSpPr/>
            <p:nvPr/>
          </p:nvSpPr>
          <p:spPr>
            <a:xfrm>
              <a:off x="5567083" y="3021105"/>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DC1134F-35EC-0E43-BB75-C72BF9D6FC1A}"/>
                </a:ext>
              </a:extLst>
            </p:cNvPr>
            <p:cNvSpPr/>
            <p:nvPr/>
          </p:nvSpPr>
          <p:spPr>
            <a:xfrm>
              <a:off x="5567083" y="3881717"/>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B6934B6-98FE-644C-ADF3-0581BA48EC3F}"/>
                </a:ext>
              </a:extLst>
            </p:cNvPr>
            <p:cNvSpPr/>
            <p:nvPr/>
          </p:nvSpPr>
          <p:spPr>
            <a:xfrm>
              <a:off x="6436659" y="3414433"/>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599F955-0017-244E-9D2A-C98E5BDC1438}"/>
                </a:ext>
              </a:extLst>
            </p:cNvPr>
            <p:cNvSpPr/>
            <p:nvPr/>
          </p:nvSpPr>
          <p:spPr>
            <a:xfrm>
              <a:off x="7234518" y="2571750"/>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5ECBDE0-9F15-B24E-AF71-5F46DD5A0780}"/>
                </a:ext>
              </a:extLst>
            </p:cNvPr>
            <p:cNvSpPr/>
            <p:nvPr/>
          </p:nvSpPr>
          <p:spPr>
            <a:xfrm>
              <a:off x="7234518" y="3414434"/>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5B6791F-36F9-864B-88F2-C8D0EA50F208}"/>
                </a:ext>
              </a:extLst>
            </p:cNvPr>
            <p:cNvSpPr/>
            <p:nvPr/>
          </p:nvSpPr>
          <p:spPr>
            <a:xfrm>
              <a:off x="7243482" y="4248151"/>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C26DD90-91F4-1547-BC78-67B5F4E179E1}"/>
                </a:ext>
              </a:extLst>
            </p:cNvPr>
            <p:cNvSpPr/>
            <p:nvPr/>
          </p:nvSpPr>
          <p:spPr>
            <a:xfrm>
              <a:off x="8077200" y="3414432"/>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9A4D3BA-B4D3-7849-B89E-C8C072AA5BB0}"/>
                </a:ext>
              </a:extLst>
            </p:cNvPr>
            <p:cNvCxnSpPr>
              <a:cxnSpLocks/>
              <a:stCxn id="5" idx="6"/>
              <a:endCxn id="6" idx="3"/>
            </p:cNvCxnSpPr>
            <p:nvPr/>
          </p:nvCxnSpPr>
          <p:spPr>
            <a:xfrm flipV="1">
              <a:off x="5244353" y="3380742"/>
              <a:ext cx="392311" cy="2813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E3D7D7-8FFF-1A4D-9E9B-92A7B45BAB24}"/>
                </a:ext>
              </a:extLst>
            </p:cNvPr>
            <p:cNvCxnSpPr>
              <a:cxnSpLocks/>
              <a:stCxn id="5" idx="6"/>
              <a:endCxn id="7" idx="1"/>
            </p:cNvCxnSpPr>
            <p:nvPr/>
          </p:nvCxnSpPr>
          <p:spPr>
            <a:xfrm>
              <a:off x="5244353" y="3662082"/>
              <a:ext cx="392311" cy="281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98EC7F-4ACD-CD45-A613-AC0C8263699D}"/>
                </a:ext>
              </a:extLst>
            </p:cNvPr>
            <p:cNvCxnSpPr>
              <a:cxnSpLocks/>
              <a:stCxn id="6" idx="5"/>
              <a:endCxn id="9" idx="2"/>
            </p:cNvCxnSpPr>
            <p:nvPr/>
          </p:nvCxnSpPr>
          <p:spPr>
            <a:xfrm>
              <a:off x="5972631" y="3380742"/>
              <a:ext cx="464028" cy="2443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66BF4A7-FD03-5949-9621-890EBF816C81}"/>
                </a:ext>
              </a:extLst>
            </p:cNvPr>
            <p:cNvCxnSpPr>
              <a:cxnSpLocks/>
              <a:stCxn id="7" idx="7"/>
              <a:endCxn id="9" idx="2"/>
            </p:cNvCxnSpPr>
            <p:nvPr/>
          </p:nvCxnSpPr>
          <p:spPr>
            <a:xfrm flipV="1">
              <a:off x="5972631" y="3625104"/>
              <a:ext cx="464028" cy="31831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E9E20D4-8F5C-9D43-8CCD-3050F29666E3}"/>
                </a:ext>
              </a:extLst>
            </p:cNvPr>
            <p:cNvCxnSpPr>
              <a:cxnSpLocks/>
              <a:stCxn id="9" idx="7"/>
              <a:endCxn id="10" idx="3"/>
            </p:cNvCxnSpPr>
            <p:nvPr/>
          </p:nvCxnSpPr>
          <p:spPr>
            <a:xfrm flipV="1">
              <a:off x="6842207" y="2931387"/>
              <a:ext cx="461892" cy="5447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2B3F1E-CF62-4F4A-911E-9D908AAEC56C}"/>
                </a:ext>
              </a:extLst>
            </p:cNvPr>
            <p:cNvCxnSpPr>
              <a:cxnSpLocks/>
              <a:stCxn id="9" idx="6"/>
              <a:endCxn id="11" idx="2"/>
            </p:cNvCxnSpPr>
            <p:nvPr/>
          </p:nvCxnSpPr>
          <p:spPr>
            <a:xfrm>
              <a:off x="6911788" y="3625104"/>
              <a:ext cx="322730"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4975024-05FA-2349-95C2-469480153D92}"/>
                </a:ext>
              </a:extLst>
            </p:cNvPr>
            <p:cNvCxnSpPr>
              <a:cxnSpLocks/>
              <a:stCxn id="9" idx="5"/>
              <a:endCxn id="12" idx="1"/>
            </p:cNvCxnSpPr>
            <p:nvPr/>
          </p:nvCxnSpPr>
          <p:spPr>
            <a:xfrm>
              <a:off x="6842207" y="3774070"/>
              <a:ext cx="470856" cy="53578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4ADF0E-6788-5F44-8B23-EC2D6E98BB5F}"/>
                </a:ext>
              </a:extLst>
            </p:cNvPr>
            <p:cNvCxnSpPr>
              <a:cxnSpLocks/>
              <a:stCxn id="12" idx="7"/>
              <a:endCxn id="13" idx="3"/>
            </p:cNvCxnSpPr>
            <p:nvPr/>
          </p:nvCxnSpPr>
          <p:spPr>
            <a:xfrm flipV="1">
              <a:off x="7649030" y="3774069"/>
              <a:ext cx="497751" cy="53578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56B6633-FC45-324C-90B2-7F31A9201104}"/>
                </a:ext>
              </a:extLst>
            </p:cNvPr>
            <p:cNvCxnSpPr>
              <a:cxnSpLocks/>
              <a:stCxn id="11" idx="6"/>
              <a:endCxn id="13" idx="2"/>
            </p:cNvCxnSpPr>
            <p:nvPr/>
          </p:nvCxnSpPr>
          <p:spPr>
            <a:xfrm flipV="1">
              <a:off x="7709647" y="3625103"/>
              <a:ext cx="367553" cy="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F7B424E-18F3-304E-B7E0-B2E31E9C1F00}"/>
                </a:ext>
              </a:extLst>
            </p:cNvPr>
            <p:cNvCxnSpPr>
              <a:cxnSpLocks/>
              <a:stCxn id="10" idx="5"/>
              <a:endCxn id="13" idx="1"/>
            </p:cNvCxnSpPr>
            <p:nvPr/>
          </p:nvCxnSpPr>
          <p:spPr>
            <a:xfrm>
              <a:off x="7640066" y="2931387"/>
              <a:ext cx="506715" cy="54474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8513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2E5744-5E9D-0A43-81BB-2BD0E734F8A1}"/>
              </a:ext>
            </a:extLst>
          </p:cNvPr>
          <p:cNvSpPr>
            <a:spLocks noGrp="1"/>
          </p:cNvSpPr>
          <p:nvPr>
            <p:ph type="title" idx="4294967295"/>
          </p:nvPr>
        </p:nvSpPr>
        <p:spPr>
          <a:xfrm>
            <a:off x="628650" y="428625"/>
            <a:ext cx="3943350" cy="839788"/>
          </a:xfrm>
          <a:prstGeom prst="rect">
            <a:avLst/>
          </a:prstGeom>
        </p:spPr>
        <p:txBody>
          <a:bodyPr/>
          <a:lstStyle/>
          <a:p>
            <a:r>
              <a:rPr lang="en-US" sz="3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Recursion</a:t>
            </a:r>
            <a:r>
              <a:rPr lang="en-US" dirty="0"/>
              <a:t> </a:t>
            </a:r>
          </a:p>
        </p:txBody>
      </p:sp>
      <p:sp>
        <p:nvSpPr>
          <p:cNvPr id="3" name="Text Placeholder 2">
            <a:extLst>
              <a:ext uri="{FF2B5EF4-FFF2-40B4-BE49-F238E27FC236}">
                <a16:creationId xmlns:a16="http://schemas.microsoft.com/office/drawing/2014/main" id="{5D73FBBD-AEC7-6F4A-AA9D-8D23C9E99765}"/>
              </a:ext>
            </a:extLst>
          </p:cNvPr>
          <p:cNvSpPr>
            <a:spLocks noGrp="1"/>
          </p:cNvSpPr>
          <p:nvPr>
            <p:ph type="body" sz="quarter" idx="16"/>
          </p:nvPr>
        </p:nvSpPr>
        <p:spPr>
          <a:xfrm>
            <a:off x="533919" y="1390650"/>
            <a:ext cx="4038081" cy="3077573"/>
          </a:xfrm>
        </p:spPr>
        <p:txBody>
          <a:bodyPr/>
          <a:lstStyle/>
          <a:p>
            <a:r>
              <a:rPr lang="en-US" sz="2000" dirty="0"/>
              <a:t>Functions call themselves with arguments derived from current input</a:t>
            </a:r>
          </a:p>
          <a:p>
            <a:r>
              <a:rPr lang="en-US" sz="2000" dirty="0"/>
              <a:t>Used in some implementations of divide and conquer, but has general purpose</a:t>
            </a:r>
          </a:p>
          <a:p>
            <a:r>
              <a:rPr lang="en-US" sz="2000" dirty="0"/>
              <a:t>Does not work well when distributed across CPUs, networked machines, or GPUs because management of state can be complex and wasteful.</a:t>
            </a:r>
          </a:p>
        </p:txBody>
      </p:sp>
      <p:grpSp>
        <p:nvGrpSpPr>
          <p:cNvPr id="23" name="Group 22" descr="This diagram shows a set of recursive calls from the initial function out until it recursively steps back to a single step.">
            <a:extLst>
              <a:ext uri="{FF2B5EF4-FFF2-40B4-BE49-F238E27FC236}">
                <a16:creationId xmlns:a16="http://schemas.microsoft.com/office/drawing/2014/main" id="{438A03F2-8185-A145-B4A0-A98269B37D1D}"/>
              </a:ext>
            </a:extLst>
          </p:cNvPr>
          <p:cNvGrpSpPr/>
          <p:nvPr/>
        </p:nvGrpSpPr>
        <p:grpSpPr>
          <a:xfrm>
            <a:off x="5133415" y="746874"/>
            <a:ext cx="3370728" cy="3783105"/>
            <a:chOff x="5133415" y="746874"/>
            <a:chExt cx="3370728" cy="3783105"/>
          </a:xfrm>
        </p:grpSpPr>
        <p:sp>
          <p:nvSpPr>
            <p:cNvPr id="4" name="Oval 3">
              <a:extLst>
                <a:ext uri="{FF2B5EF4-FFF2-40B4-BE49-F238E27FC236}">
                  <a16:creationId xmlns:a16="http://schemas.microsoft.com/office/drawing/2014/main" id="{032F6875-7C0A-0F41-A1C9-8A93E104AB08}"/>
                </a:ext>
              </a:extLst>
            </p:cNvPr>
            <p:cNvSpPr/>
            <p:nvPr/>
          </p:nvSpPr>
          <p:spPr>
            <a:xfrm rot="5400000">
              <a:off x="6647332" y="773768"/>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BFBD9E-2E81-0C44-AD07-FB0953275227}"/>
                </a:ext>
              </a:extLst>
            </p:cNvPr>
            <p:cNvSpPr/>
            <p:nvPr/>
          </p:nvSpPr>
          <p:spPr>
            <a:xfrm rot="5400000">
              <a:off x="7077638" y="1571627"/>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9E12C1D-6307-A744-ACD9-B34C2DBE865C}"/>
                </a:ext>
              </a:extLst>
            </p:cNvPr>
            <p:cNvSpPr/>
            <p:nvPr/>
          </p:nvSpPr>
          <p:spPr>
            <a:xfrm rot="5400000">
              <a:off x="6217026" y="1571627"/>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54650FB-6175-AA4C-844F-D5FD558BBE06}"/>
                </a:ext>
              </a:extLst>
            </p:cNvPr>
            <p:cNvSpPr/>
            <p:nvPr/>
          </p:nvSpPr>
          <p:spPr>
            <a:xfrm rot="5400000">
              <a:off x="7526993" y="3239062"/>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4CE57-AD04-2942-98E5-19BCD2C4F30C}"/>
                </a:ext>
              </a:extLst>
            </p:cNvPr>
            <p:cNvSpPr/>
            <p:nvPr/>
          </p:nvSpPr>
          <p:spPr>
            <a:xfrm rot="5400000">
              <a:off x="5850592" y="3248026"/>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0075836-5167-2343-BC85-A43F31D2596A}"/>
                </a:ext>
              </a:extLst>
            </p:cNvPr>
            <p:cNvSpPr/>
            <p:nvPr/>
          </p:nvSpPr>
          <p:spPr>
            <a:xfrm rot="5400000">
              <a:off x="6684311" y="4081744"/>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B4F5D1A-74C5-3B46-9E5C-7C055BE0E112}"/>
                </a:ext>
              </a:extLst>
            </p:cNvPr>
            <p:cNvCxnSpPr>
              <a:cxnSpLocks/>
              <a:stCxn id="4" idx="6"/>
              <a:endCxn id="5" idx="3"/>
            </p:cNvCxnSpPr>
            <p:nvPr/>
          </p:nvCxnSpPr>
          <p:spPr>
            <a:xfrm rot="5400000" flipV="1">
              <a:off x="6829411" y="1277489"/>
              <a:ext cx="392311" cy="2813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3760F0-D43C-B04D-B508-C381F6D320C0}"/>
                </a:ext>
              </a:extLst>
            </p:cNvPr>
            <p:cNvCxnSpPr>
              <a:cxnSpLocks/>
              <a:stCxn id="4" idx="6"/>
              <a:endCxn id="6" idx="1"/>
            </p:cNvCxnSpPr>
            <p:nvPr/>
          </p:nvCxnSpPr>
          <p:spPr>
            <a:xfrm rot="5400000">
              <a:off x="6548071" y="1277489"/>
              <a:ext cx="392311" cy="281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6D99D7-A600-744B-B9CC-E5A38A76F1CF}"/>
                </a:ext>
              </a:extLst>
            </p:cNvPr>
            <p:cNvCxnSpPr>
              <a:cxnSpLocks/>
              <a:stCxn id="5" idx="6"/>
              <a:endCxn id="34" idx="2"/>
            </p:cNvCxnSpPr>
            <p:nvPr/>
          </p:nvCxnSpPr>
          <p:spPr>
            <a:xfrm>
              <a:off x="7315202" y="2019862"/>
              <a:ext cx="126624" cy="3809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70D669-E8C7-9D4C-BD19-D85C99DE04D3}"/>
                </a:ext>
              </a:extLst>
            </p:cNvPr>
            <p:cNvCxnSpPr>
              <a:cxnSpLocks/>
              <a:stCxn id="6" idx="5"/>
              <a:endCxn id="35" idx="1"/>
            </p:cNvCxnSpPr>
            <p:nvPr/>
          </p:nvCxnSpPr>
          <p:spPr>
            <a:xfrm flipH="1">
              <a:off x="5493053" y="1950281"/>
              <a:ext cx="812571" cy="52016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E3C1F8-BD12-B043-A7FA-A558392B1AFC}"/>
                </a:ext>
              </a:extLst>
            </p:cNvPr>
            <p:cNvCxnSpPr>
              <a:cxnSpLocks/>
              <a:stCxn id="35" idx="6"/>
              <a:endCxn id="10" idx="3"/>
            </p:cNvCxnSpPr>
            <p:nvPr/>
          </p:nvCxnSpPr>
          <p:spPr>
            <a:xfrm>
              <a:off x="5344085" y="2875990"/>
              <a:ext cx="595105" cy="41472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645BE5-239B-F240-A383-F6F7536EB813}"/>
                </a:ext>
              </a:extLst>
            </p:cNvPr>
            <p:cNvCxnSpPr>
              <a:cxnSpLocks/>
              <a:stCxn id="10" idx="7"/>
              <a:endCxn id="11" idx="3"/>
            </p:cNvCxnSpPr>
            <p:nvPr/>
          </p:nvCxnSpPr>
          <p:spPr>
            <a:xfrm rot="5400000" flipV="1">
              <a:off x="6256141" y="3607663"/>
              <a:ext cx="497751" cy="53578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C7A96B4-7C9C-1F46-8360-8CEDF861B362}"/>
                </a:ext>
              </a:extLst>
            </p:cNvPr>
            <p:cNvCxnSpPr>
              <a:cxnSpLocks/>
              <a:stCxn id="8" idx="5"/>
              <a:endCxn id="11" idx="1"/>
            </p:cNvCxnSpPr>
            <p:nvPr/>
          </p:nvCxnSpPr>
          <p:spPr>
            <a:xfrm rot="5400000">
              <a:off x="7089859" y="3598699"/>
              <a:ext cx="506715" cy="54474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B4BADDE9-1529-1845-B552-DBE4AC718EC7}"/>
                </a:ext>
              </a:extLst>
            </p:cNvPr>
            <p:cNvSpPr/>
            <p:nvPr/>
          </p:nvSpPr>
          <p:spPr>
            <a:xfrm rot="5400000">
              <a:off x="6164356" y="2427754"/>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149DDAF-ADCC-AE4C-9DCE-35BECEE600D6}"/>
                </a:ext>
              </a:extLst>
            </p:cNvPr>
            <p:cNvSpPr/>
            <p:nvPr/>
          </p:nvSpPr>
          <p:spPr>
            <a:xfrm rot="5400000">
              <a:off x="7204262" y="2427754"/>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DD72CD6-3776-834C-AD02-174639AB32D5}"/>
                </a:ext>
              </a:extLst>
            </p:cNvPr>
            <p:cNvSpPr/>
            <p:nvPr/>
          </p:nvSpPr>
          <p:spPr>
            <a:xfrm rot="5400000">
              <a:off x="5106521" y="2427754"/>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15F0F83-F6C9-AE40-8444-1494F88439CB}"/>
                </a:ext>
              </a:extLst>
            </p:cNvPr>
            <p:cNvSpPr/>
            <p:nvPr/>
          </p:nvSpPr>
          <p:spPr>
            <a:xfrm rot="5400000">
              <a:off x="8055908" y="2427754"/>
              <a:ext cx="475129" cy="421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DECADAE3-E6F3-F844-AD61-B88C0242A772}"/>
                </a:ext>
              </a:extLst>
            </p:cNvPr>
            <p:cNvCxnSpPr>
              <a:cxnSpLocks/>
              <a:stCxn id="6" idx="6"/>
              <a:endCxn id="33" idx="2"/>
            </p:cNvCxnSpPr>
            <p:nvPr/>
          </p:nvCxnSpPr>
          <p:spPr>
            <a:xfrm flipH="1">
              <a:off x="6401920" y="2019862"/>
              <a:ext cx="52670" cy="3809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8ACD13B-7B8B-AF40-BB4D-182EB5824B6F}"/>
                </a:ext>
              </a:extLst>
            </p:cNvPr>
            <p:cNvCxnSpPr>
              <a:cxnSpLocks/>
              <a:stCxn id="33" idx="6"/>
              <a:endCxn id="10" idx="2"/>
            </p:cNvCxnSpPr>
            <p:nvPr/>
          </p:nvCxnSpPr>
          <p:spPr>
            <a:xfrm flipH="1">
              <a:off x="6088156" y="2875989"/>
              <a:ext cx="313764" cy="3451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7771DF3-0F6A-1847-A434-8215ED98B7E0}"/>
                </a:ext>
              </a:extLst>
            </p:cNvPr>
            <p:cNvCxnSpPr>
              <a:cxnSpLocks/>
              <a:stCxn id="5" idx="7"/>
              <a:endCxn id="36" idx="2"/>
            </p:cNvCxnSpPr>
            <p:nvPr/>
          </p:nvCxnSpPr>
          <p:spPr>
            <a:xfrm>
              <a:off x="7464169" y="1950281"/>
              <a:ext cx="829303" cy="4505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748E828-ECB6-874D-B86F-6DC94F99ECA0}"/>
                </a:ext>
              </a:extLst>
            </p:cNvPr>
            <p:cNvCxnSpPr>
              <a:cxnSpLocks/>
              <a:stCxn id="34" idx="6"/>
              <a:endCxn id="8" idx="2"/>
            </p:cNvCxnSpPr>
            <p:nvPr/>
          </p:nvCxnSpPr>
          <p:spPr>
            <a:xfrm>
              <a:off x="7441826" y="2875989"/>
              <a:ext cx="322731" cy="3361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847FB27-09CC-0348-835F-BA1A7C57805D}"/>
                </a:ext>
              </a:extLst>
            </p:cNvPr>
            <p:cNvCxnSpPr>
              <a:cxnSpLocks/>
              <a:stCxn id="36" idx="6"/>
              <a:endCxn id="8" idx="1"/>
            </p:cNvCxnSpPr>
            <p:nvPr/>
          </p:nvCxnSpPr>
          <p:spPr>
            <a:xfrm flipH="1">
              <a:off x="7913524" y="2875989"/>
              <a:ext cx="379948" cy="4057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854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F5D14F-DDAB-4B4C-AC01-C5AB660F58DC}"/>
              </a:ext>
            </a:extLst>
          </p:cNvPr>
          <p:cNvSpPr>
            <a:spLocks noGrp="1"/>
          </p:cNvSpPr>
          <p:nvPr>
            <p:ph type="title" idx="4294967295"/>
          </p:nvPr>
        </p:nvSpPr>
        <p:spPr>
          <a:xfrm>
            <a:off x="628650" y="428625"/>
            <a:ext cx="7886700" cy="542925"/>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Bibliography</a:t>
            </a:r>
            <a:r>
              <a:rPr lang="en-US" dirty="0"/>
              <a:t> </a:t>
            </a:r>
          </a:p>
        </p:txBody>
      </p:sp>
      <p:sp>
        <p:nvSpPr>
          <p:cNvPr id="3" name="Text Placeholder 2">
            <a:extLst>
              <a:ext uri="{FF2B5EF4-FFF2-40B4-BE49-F238E27FC236}">
                <a16:creationId xmlns:a16="http://schemas.microsoft.com/office/drawing/2014/main" id="{CA87F7A0-2963-A941-83A9-28E230AF1AC0}"/>
              </a:ext>
            </a:extLst>
          </p:cNvPr>
          <p:cNvSpPr>
            <a:spLocks noGrp="1"/>
          </p:cNvSpPr>
          <p:nvPr>
            <p:ph type="body" sz="quarter" idx="16"/>
          </p:nvPr>
        </p:nvSpPr>
        <p:spPr/>
        <p:txBody>
          <a:bodyPr/>
          <a:lstStyle/>
          <a:p>
            <a:r>
              <a:rPr lang="en-US" dirty="0"/>
              <a:t>[1] Kim, </a:t>
            </a:r>
            <a:r>
              <a:rPr lang="en-US" dirty="0" err="1"/>
              <a:t>Eun-Gyu</a:t>
            </a:r>
            <a:r>
              <a:rPr lang="en-US" dirty="0"/>
              <a:t>. 2004. Department of Computer Science, University of Illinois. Parallel Programming Patterns. Retrieved from </a:t>
            </a:r>
            <a:r>
              <a:rPr lang="en-US" dirty="0">
                <a:hlinkClick r:id="rId3"/>
              </a:rPr>
              <a:t>http://</a:t>
            </a:r>
            <a:r>
              <a:rPr lang="en-US" dirty="0" err="1">
                <a:hlinkClick r:id="rId3"/>
              </a:rPr>
              <a:t>snir.cs.illinois.edu</a:t>
            </a:r>
            <a:r>
              <a:rPr lang="en-US" dirty="0">
                <a:hlinkClick r:id="rId3"/>
              </a:rPr>
              <a:t>/patterns/</a:t>
            </a:r>
            <a:r>
              <a:rPr lang="en-US" dirty="0" err="1">
                <a:hlinkClick r:id="rId3"/>
              </a:rPr>
              <a:t>patterns.pdf</a:t>
            </a:r>
            <a:r>
              <a:rPr lang="en-US" dirty="0"/>
              <a:t> </a:t>
            </a:r>
          </a:p>
        </p:txBody>
      </p:sp>
    </p:spTree>
    <p:extLst>
      <p:ext uri="{BB962C8B-B14F-4D97-AF65-F5344CB8AC3E}">
        <p14:creationId xmlns:p14="http://schemas.microsoft.com/office/powerpoint/2010/main" val="4134648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9F1B6479-0B83-3340-849D-693C57BB586E}"/>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048E6339-533D-F247-954B-8D6F762C12C4}"/>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D3B0007C-3921-6F46-BC38-97A7FFC2D45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2" ma:contentTypeDescription="Create a new document." ma:contentTypeScope="" ma:versionID="962aa165da8f609b095acb8d0d849b3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c52b28453b84704499aaf2ac8c109a38"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9D42A7-0B97-4890-AC71-0023E85998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3.xml><?xml version="1.0" encoding="utf-8"?>
<ds:datastoreItem xmlns:ds="http://schemas.openxmlformats.org/officeDocument/2006/customXml" ds:itemID="{F8A04465-0014-4D33-ABA2-D6924F11FEE0}">
  <ds:schemaRefs>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fc700d6a-14c8-4431-87f0-1eb34fcb9ecc"/>
    <ds:schemaRef ds:uri="http://purl.org/dc/terms/"/>
    <ds:schemaRef ds:uri="http://purl.org/dc/elements/1.1/"/>
    <ds:schemaRef ds:uri="http://schemas.openxmlformats.org/package/2006/metadata/core-properties"/>
    <ds:schemaRef ds:uri="051abd47-9546-4a61-92e9-da62ec2358b6"/>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2053</TotalTime>
  <Words>1227</Words>
  <Application>Microsoft Macintosh PowerPoint</Application>
  <PresentationFormat>On-screen Show (16:9)</PresentationFormat>
  <Paragraphs>85</Paragraphs>
  <Slides>9</Slides>
  <Notes>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vt:i4>
      </vt:variant>
    </vt:vector>
  </HeadingPairs>
  <TitlesOfParts>
    <vt:vector size="20" baseType="lpstr">
      <vt:lpstr>Arial</vt:lpstr>
      <vt:lpstr>Calibri</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Introduction to Concurrent Programming with GPUs</vt:lpstr>
      <vt:lpstr>Concurrent Programming Patterns </vt:lpstr>
      <vt:lpstr>Divide and Conquer </vt:lpstr>
      <vt:lpstr>Map-Reduce </vt:lpstr>
      <vt:lpstr>Repository </vt:lpstr>
      <vt:lpstr>Pipelines/Workflows </vt:lpstr>
      <vt:lpstr>Recursion </vt:lpstr>
      <vt:lpstr>Bibliography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Microsoft Office User</dc:creator>
  <cp:lastModifiedBy>Chance Pascale</cp:lastModifiedBy>
  <cp:revision>40</cp:revision>
  <dcterms:created xsi:type="dcterms:W3CDTF">2020-12-13T16:54:15Z</dcterms:created>
  <dcterms:modified xsi:type="dcterms:W3CDTF">2021-02-20T22:05:26Z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